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7"/>
  </p:notesMasterIdLst>
  <p:handoutMasterIdLst>
    <p:handoutMasterId r:id="rId58"/>
  </p:handoutMasterIdLst>
  <p:sldIdLst>
    <p:sldId id="256" r:id="rId2"/>
    <p:sldId id="258" r:id="rId3"/>
    <p:sldId id="259" r:id="rId4"/>
    <p:sldId id="288" r:id="rId5"/>
    <p:sldId id="289" r:id="rId6"/>
    <p:sldId id="260"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261" r:id="rId27"/>
    <p:sldId id="278" r:id="rId28"/>
    <p:sldId id="279" r:id="rId29"/>
    <p:sldId id="280" r:id="rId30"/>
    <p:sldId id="281" r:id="rId31"/>
    <p:sldId id="282" r:id="rId32"/>
    <p:sldId id="283" r:id="rId33"/>
    <p:sldId id="284" r:id="rId34"/>
    <p:sldId id="285" r:id="rId35"/>
    <p:sldId id="286" r:id="rId36"/>
    <p:sldId id="272" r:id="rId37"/>
    <p:sldId id="273" r:id="rId38"/>
    <p:sldId id="274" r:id="rId39"/>
    <p:sldId id="275" r:id="rId40"/>
    <p:sldId id="276" r:id="rId41"/>
    <p:sldId id="287" r:id="rId42"/>
    <p:sldId id="290" r:id="rId43"/>
    <p:sldId id="262" r:id="rId44"/>
    <p:sldId id="291" r:id="rId45"/>
    <p:sldId id="292" r:id="rId46"/>
    <p:sldId id="298" r:id="rId47"/>
    <p:sldId id="293" r:id="rId48"/>
    <p:sldId id="294" r:id="rId49"/>
    <p:sldId id="295" r:id="rId50"/>
    <p:sldId id="296" r:id="rId51"/>
    <p:sldId id="297" r:id="rId52"/>
    <p:sldId id="268" r:id="rId53"/>
    <p:sldId id="264" r:id="rId54"/>
    <p:sldId id="270" r:id="rId55"/>
    <p:sldId id="27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66" d="100"/>
          <a:sy n="66" d="100"/>
        </p:scale>
        <p:origin x="102" y="25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89F11-9FDF-4D41-9FB8-C4331ED42A15}" type="datetimeFigureOut">
              <a:rPr lang="fr-FR" smtClean="0"/>
              <a:t>19/02/2016</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A890E7-381A-40E5-AC93-93A08476B738}" type="slidenum">
              <a:rPr lang="fr-FR" smtClean="0"/>
              <a:t>‹N°›</a:t>
            </a:fld>
            <a:endParaRPr lang="fr-FR"/>
          </a:p>
        </p:txBody>
      </p:sp>
    </p:spTree>
    <p:extLst>
      <p:ext uri="{BB962C8B-B14F-4D97-AF65-F5344CB8AC3E}">
        <p14:creationId xmlns:p14="http://schemas.microsoft.com/office/powerpoint/2010/main" val="945064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4033D-92B9-4C64-B7E0-251E97EC788A}" type="datetimeFigureOut">
              <a:rPr lang="fr-FR" smtClean="0"/>
              <a:t>19/02/2016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2549E-FEA7-4642-8631-753BB9D630CB}" type="slidenum">
              <a:rPr lang="fr-FR" smtClean="0"/>
              <a:t>‹N°›</a:t>
            </a:fld>
            <a:endParaRPr lang="fr-FR"/>
          </a:p>
        </p:txBody>
      </p:sp>
    </p:spTree>
    <p:extLst>
      <p:ext uri="{BB962C8B-B14F-4D97-AF65-F5344CB8AC3E}">
        <p14:creationId xmlns:p14="http://schemas.microsoft.com/office/powerpoint/2010/main" val="3086001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1</a:t>
            </a:fld>
            <a:endParaRPr lang="fr-FR"/>
          </a:p>
        </p:txBody>
      </p:sp>
    </p:spTree>
    <p:extLst>
      <p:ext uri="{BB962C8B-B14F-4D97-AF65-F5344CB8AC3E}">
        <p14:creationId xmlns:p14="http://schemas.microsoft.com/office/powerpoint/2010/main" val="4216447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19</a:t>
            </a:fld>
            <a:endParaRPr lang="fr-FR"/>
          </a:p>
        </p:txBody>
      </p:sp>
    </p:spTree>
    <p:extLst>
      <p:ext uri="{BB962C8B-B14F-4D97-AF65-F5344CB8AC3E}">
        <p14:creationId xmlns:p14="http://schemas.microsoft.com/office/powerpoint/2010/main" val="357065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34</a:t>
            </a:fld>
            <a:endParaRPr lang="fr-FR"/>
          </a:p>
        </p:txBody>
      </p:sp>
    </p:spTree>
    <p:extLst>
      <p:ext uri="{BB962C8B-B14F-4D97-AF65-F5344CB8AC3E}">
        <p14:creationId xmlns:p14="http://schemas.microsoft.com/office/powerpoint/2010/main" val="121349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On considère le robot et la cible comme des particules de charges opposées, et on calcule le potentiel attractif entre les deux. On dérive ce potentiel pour en déduire la force s’appliquant au robot.</a:t>
            </a:r>
          </a:p>
          <a:p>
            <a:endParaRPr lang="fr-FR" dirty="0"/>
          </a:p>
        </p:txBody>
      </p:sp>
      <p:sp>
        <p:nvSpPr>
          <p:cNvPr id="4" name="Espace réservé du numéro de diapositive 3"/>
          <p:cNvSpPr>
            <a:spLocks noGrp="1"/>
          </p:cNvSpPr>
          <p:nvPr>
            <p:ph type="sldNum" sz="quarter" idx="10"/>
          </p:nvPr>
        </p:nvSpPr>
        <p:spPr/>
        <p:txBody>
          <a:bodyPr/>
          <a:lstStyle/>
          <a:p>
            <a:fld id="{70A44401-C927-4295-A116-DF9380DCB45F}" type="slidenum">
              <a:rPr lang="fr-FR" smtClean="0"/>
              <a:t>36</a:t>
            </a:fld>
            <a:endParaRPr lang="fr-FR"/>
          </a:p>
        </p:txBody>
      </p:sp>
    </p:spTree>
    <p:extLst>
      <p:ext uri="{BB962C8B-B14F-4D97-AF65-F5344CB8AC3E}">
        <p14:creationId xmlns:p14="http://schemas.microsoft.com/office/powerpoint/2010/main" val="247010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37</a:t>
            </a:fld>
            <a:endParaRPr lang="fr-FR"/>
          </a:p>
        </p:txBody>
      </p:sp>
    </p:spTree>
    <p:extLst>
      <p:ext uri="{BB962C8B-B14F-4D97-AF65-F5344CB8AC3E}">
        <p14:creationId xmlns:p14="http://schemas.microsoft.com/office/powerpoint/2010/main" val="173030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2</a:t>
            </a:fld>
            <a:endParaRPr lang="fr-FR"/>
          </a:p>
        </p:txBody>
      </p:sp>
    </p:spTree>
    <p:extLst>
      <p:ext uri="{BB962C8B-B14F-4D97-AF65-F5344CB8AC3E}">
        <p14:creationId xmlns:p14="http://schemas.microsoft.com/office/powerpoint/2010/main" val="221663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body"/>
          </p:nvPr>
        </p:nvSpPr>
        <p:spPr>
          <a:xfrm>
            <a:off x="756000" y="5078520"/>
            <a:ext cx="6047640" cy="4811040"/>
          </a:xfrm>
          <a:prstGeom prst="rect">
            <a:avLst/>
          </a:prstGeom>
        </p:spPr>
        <p:txBody>
          <a:bodyPr lIns="0" tIns="0" rIns="0" bIns="0"/>
          <a:lstStyle/>
          <a:p>
            <a:r>
              <a:rPr lang="fr-FR" sz="2000">
                <a:latin typeface="Arial"/>
              </a:rPr>
              <a:t>223 000 km²</a:t>
            </a:r>
            <a:endParaRPr/>
          </a:p>
          <a:p>
            <a:r>
              <a:rPr lang="fr-FR" sz="2000">
                <a:latin typeface="Arial"/>
              </a:rPr>
              <a:t>Peche et activite militaire</a:t>
            </a:r>
            <a:endParaRPr/>
          </a:p>
          <a:p>
            <a:endParaRPr/>
          </a:p>
        </p:txBody>
      </p:sp>
    </p:spTree>
    <p:extLst>
      <p:ext uri="{BB962C8B-B14F-4D97-AF65-F5344CB8AC3E}">
        <p14:creationId xmlns:p14="http://schemas.microsoft.com/office/powerpoint/2010/main" val="335212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C2549E-FEA7-4642-8631-753BB9D630CB}" type="slidenum">
              <a:rPr lang="fr-FR" smtClean="0"/>
              <a:t>6</a:t>
            </a:fld>
            <a:endParaRPr lang="fr-FR"/>
          </a:p>
        </p:txBody>
      </p:sp>
    </p:spTree>
    <p:extLst>
      <p:ext uri="{BB962C8B-B14F-4D97-AF65-F5344CB8AC3E}">
        <p14:creationId xmlns:p14="http://schemas.microsoft.com/office/powerpoint/2010/main" val="112394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14</a:t>
            </a:fld>
            <a:endParaRPr lang="fr-FR"/>
          </a:p>
        </p:txBody>
      </p:sp>
    </p:spTree>
    <p:extLst>
      <p:ext uri="{BB962C8B-B14F-4D97-AF65-F5344CB8AC3E}">
        <p14:creationId xmlns:p14="http://schemas.microsoft.com/office/powerpoint/2010/main" val="78860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15</a:t>
            </a:fld>
            <a:endParaRPr lang="fr-FR"/>
          </a:p>
        </p:txBody>
      </p:sp>
    </p:spTree>
    <p:extLst>
      <p:ext uri="{BB962C8B-B14F-4D97-AF65-F5344CB8AC3E}">
        <p14:creationId xmlns:p14="http://schemas.microsoft.com/office/powerpoint/2010/main" val="312934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16</a:t>
            </a:fld>
            <a:endParaRPr lang="fr-FR"/>
          </a:p>
        </p:txBody>
      </p:sp>
    </p:spTree>
    <p:extLst>
      <p:ext uri="{BB962C8B-B14F-4D97-AF65-F5344CB8AC3E}">
        <p14:creationId xmlns:p14="http://schemas.microsoft.com/office/powerpoint/2010/main" val="153934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17</a:t>
            </a:fld>
            <a:endParaRPr lang="fr-FR"/>
          </a:p>
        </p:txBody>
      </p:sp>
    </p:spTree>
    <p:extLst>
      <p:ext uri="{BB962C8B-B14F-4D97-AF65-F5344CB8AC3E}">
        <p14:creationId xmlns:p14="http://schemas.microsoft.com/office/powerpoint/2010/main" val="23587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3E21846-EFE2-4975-A4F2-0B929938B767}" type="slidenum">
              <a:rPr lang="fr-FR"/>
              <a:t>18</a:t>
            </a:fld>
            <a:endParaRPr lang="fr-FR"/>
          </a:p>
        </p:txBody>
      </p:sp>
    </p:spTree>
    <p:extLst>
      <p:ext uri="{BB962C8B-B14F-4D97-AF65-F5344CB8AC3E}">
        <p14:creationId xmlns:p14="http://schemas.microsoft.com/office/powerpoint/2010/main" val="207443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a:prstGeom prst="rect">
            <a:avLst/>
          </a:prstGeo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5332412" y="5883275"/>
            <a:ext cx="4324044"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a:prstGeom prst="rect">
            <a:avLst/>
          </a:prstGeo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a:xfrm>
            <a:off x="8643102" y="6300788"/>
            <a:ext cx="1070810" cy="365125"/>
          </a:xfrm>
          <a:prstGeom prst="rect">
            <a:avLst/>
          </a:prstGeom>
        </p:spPr>
        <p:txBody>
          <a:bodyPr/>
          <a:lstStyle/>
          <a:p>
            <a:endParaRPr lang="en-US" dirty="0"/>
          </a:p>
        </p:txBody>
      </p:sp>
      <p:sp>
        <p:nvSpPr>
          <p:cNvPr id="6" name="Footer Placeholder 5"/>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7" name="Slide Number Placeholder 6"/>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a:prstGeom prst="rect">
            <a:avLst/>
          </a:prstGeo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a:prstGeom prst="rect">
            <a:avLst/>
          </a:prstGeo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a:prstGeom prst="rect">
            <a:avLst/>
          </a:prstGeo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a:prstGeom prst="rect">
            <a:avLst/>
          </a:prstGeo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a:prstGeom prst="rect">
            <a:avLst/>
          </a:prstGeo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a:prstGeom prst="rect">
            <a:avLst/>
          </a:prstGeo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8643102" y="6300788"/>
            <a:ext cx="107081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587625" y="6300788"/>
            <a:ext cx="5915777" cy="365125"/>
          </a:xfrm>
          <a:prstGeom prst="rect">
            <a:avLst/>
          </a:prstGeom>
        </p:spPr>
        <p:txBody>
          <a:bodyPr/>
          <a:lstStyle/>
          <a:p>
            <a:r>
              <a:rPr lang="fr-FR" smtClean="0"/>
              <a:t>Projet Gascogne 2016 - 19 février 2016</a:t>
            </a:r>
            <a:endParaRPr lang="en-US" dirty="0"/>
          </a:p>
        </p:txBody>
      </p:sp>
      <p:sp>
        <p:nvSpPr>
          <p:cNvPr id="6" name="Slide Number Placeholder 5"/>
          <p:cNvSpPr>
            <a:spLocks noGrp="1"/>
          </p:cNvSpPr>
          <p:nvPr>
            <p:ph type="sldNum" sz="quarter" idx="12"/>
          </p:nvPr>
        </p:nvSpPr>
        <p:spPr>
          <a:xfrm>
            <a:off x="9853612" y="6300788"/>
            <a:ext cx="1055688" cy="365125"/>
          </a:xfrm>
          <a:prstGeom prst="rect">
            <a:avLst/>
          </a:prstGeom>
        </p:spPr>
        <p:txBody>
          <a:bodyPr/>
          <a:lstStyle/>
          <a:p>
            <a:fld id="{D57F1E4F-1CFF-5643-939E-217C01CDF565}" type="slidenum">
              <a:rPr lang="en-US" dirty="0"/>
              <a:pPr/>
              <a:t>‹N°›</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352"/>
            <a:ext cx="10971684" cy="1145335"/>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609562" y="1604841"/>
            <a:ext cx="10971684" cy="3977811"/>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2445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5951" y="1524000"/>
            <a:ext cx="9163049" cy="4267200"/>
          </a:xfrm>
        </p:spPr>
        <p:txBody>
          <a:bodyPr anchor="ct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11" name="Title 1"/>
          <p:cNvSpPr>
            <a:spLocks noGrp="1"/>
          </p:cNvSpPr>
          <p:nvPr>
            <p:ph type="title"/>
          </p:nvPr>
        </p:nvSpPr>
        <p:spPr>
          <a:xfrm>
            <a:off x="1885951" y="266701"/>
            <a:ext cx="9163050" cy="1054099"/>
          </a:xfrm>
          <a:prstGeom prst="rect">
            <a:avLst/>
          </a:prstGeom>
        </p:spPr>
        <p:txBody>
          <a:bodyPr anchor="ctr"/>
          <a:lstStyle>
            <a:lvl1pPr>
              <a:defRPr sz="4400" b="0"/>
            </a:lvl1pPr>
          </a:lstStyle>
          <a:p>
            <a:r>
              <a:rPr lang="fr-FR" dirty="0" smtClean="0"/>
              <a:t>Modifiez le style du titre</a:t>
            </a:r>
            <a:endParaRPr lang="en-US" dirty="0"/>
          </a:p>
        </p:txBody>
      </p:sp>
      <p:sp>
        <p:nvSpPr>
          <p:cNvPr id="1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a:prstGeom prst="rect">
            <a:avLst/>
          </a:prstGeo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9"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0"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85951" y="1587501"/>
            <a:ext cx="4493416" cy="42037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1587501"/>
            <a:ext cx="4441034" cy="420369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Title 1"/>
          <p:cNvSpPr>
            <a:spLocks noGrp="1"/>
          </p:cNvSpPr>
          <p:nvPr>
            <p:ph type="title"/>
          </p:nvPr>
        </p:nvSpPr>
        <p:spPr>
          <a:xfrm>
            <a:off x="1885951" y="266701"/>
            <a:ext cx="9163050" cy="1054099"/>
          </a:xfrm>
          <a:prstGeom prst="rect">
            <a:avLst/>
          </a:prstGeom>
        </p:spPr>
        <p:txBody>
          <a:bodyPr anchor="ctr"/>
          <a:lstStyle>
            <a:lvl1pPr>
              <a:defRPr sz="4400"/>
            </a:lvl1pPr>
          </a:lstStyle>
          <a:p>
            <a:r>
              <a:rPr lang="fr-FR" dirty="0" smtClean="0"/>
              <a:t>Modifiez le style du titre</a:t>
            </a:r>
            <a:endParaRPr lang="en-US" dirty="0"/>
          </a:p>
        </p:txBody>
      </p:sp>
      <p:sp>
        <p:nvSpPr>
          <p:cNvPr id="1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Footer Placeholder 4"/>
          <p:cNvSpPr>
            <a:spLocks noGrp="1"/>
          </p:cNvSpPr>
          <p:nvPr>
            <p:ph type="ftr" sz="quarter" idx="10"/>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11" name="Slide Number Placeholder 5"/>
          <p:cNvSpPr>
            <a:spLocks noGrp="1"/>
          </p:cNvSpPr>
          <p:nvPr>
            <p:ph type="sldNum" sz="quarter" idx="11"/>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885951" y="284511"/>
            <a:ext cx="9163050" cy="1060102"/>
          </a:xfrm>
          <a:prstGeom prst="rect">
            <a:avLst/>
          </a:prstGeom>
        </p:spPr>
        <p:txBody>
          <a:bodyPr/>
          <a:lstStyle/>
          <a:p>
            <a:endParaRPr lang="en-US" dirty="0"/>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8"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a:prstGeom prst="rect">
            <a:avLst/>
          </a:prstGeo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a:prstGeom prst="rect">
            <a:avLst/>
          </a:prstGeo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8"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9"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Text Placeholder 2"/>
          <p:cNvSpPr>
            <a:spLocks noGrp="1"/>
          </p:cNvSpPr>
          <p:nvPr>
            <p:ph type="body" idx="1"/>
          </p:nvPr>
        </p:nvSpPr>
        <p:spPr>
          <a:xfrm>
            <a:off x="1885951" y="1536700"/>
            <a:ext cx="9163049" cy="4240696"/>
          </a:xfrm>
          <a:prstGeom prst="rect">
            <a:avLst/>
          </a:prstGeom>
        </p:spPr>
        <p:txBody>
          <a:bodyPr vert="horz" lIns="91440" tIns="45720" rIns="91440" bIns="45720" rtlCol="0" anchor="ctr">
            <a:normAutofit/>
          </a:bodyPr>
          <a:lstStyle/>
          <a:p>
            <a:pPr lvl="0"/>
            <a:endParaRPr lang="en-US" dirty="0"/>
          </a:p>
        </p:txBody>
      </p:sp>
      <p:pic>
        <p:nvPicPr>
          <p:cNvPr id="14" name="Image 1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049000" y="5777397"/>
            <a:ext cx="773033" cy="931684"/>
          </a:xfrm>
          <a:prstGeom prst="rect">
            <a:avLst/>
          </a:prstGeom>
        </p:spPr>
      </p:pic>
      <p:sp>
        <p:nvSpPr>
          <p:cNvPr id="21" name="Title 1"/>
          <p:cNvSpPr txBox="1">
            <a:spLocks/>
          </p:cNvSpPr>
          <p:nvPr userDrawn="1"/>
        </p:nvSpPr>
        <p:spPr>
          <a:xfrm>
            <a:off x="1885951" y="266701"/>
            <a:ext cx="9163050" cy="10540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3" name="Title 1"/>
          <p:cNvSpPr txBox="1">
            <a:spLocks/>
          </p:cNvSpPr>
          <p:nvPr userDrawn="1"/>
        </p:nvSpPr>
        <p:spPr>
          <a:xfrm>
            <a:off x="1885951" y="220905"/>
            <a:ext cx="9163050" cy="1054099"/>
          </a:xfrm>
          <a:prstGeom prst="rect">
            <a:avLst/>
          </a:prstGeom>
        </p:spPr>
        <p:txBody>
          <a:bodyPr anchor="ct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4" name="Footer Placeholder 4"/>
          <p:cNvSpPr>
            <a:spLocks noGrp="1"/>
          </p:cNvSpPr>
          <p:nvPr>
            <p:ph type="ftr" sz="quarter" idx="3"/>
          </p:nvPr>
        </p:nvSpPr>
        <p:spPr>
          <a:xfrm>
            <a:off x="2587625" y="6300788"/>
            <a:ext cx="6530975" cy="365125"/>
          </a:xfrm>
          <a:prstGeom prst="rect">
            <a:avLst/>
          </a:prstGeom>
        </p:spPr>
        <p:txBody>
          <a:bodyPr/>
          <a:lstStyle/>
          <a:p>
            <a:pPr algn="ctr"/>
            <a:r>
              <a:rPr lang="fr-FR" smtClean="0"/>
              <a:t>Projet Gascogne 2016 - 19 février 2016</a:t>
            </a:r>
            <a:endParaRPr lang="en-US" dirty="0"/>
          </a:p>
        </p:txBody>
      </p:sp>
      <p:sp>
        <p:nvSpPr>
          <p:cNvPr id="25" name="Slide Number Placeholder 5"/>
          <p:cNvSpPr>
            <a:spLocks noGrp="1"/>
          </p:cNvSpPr>
          <p:nvPr>
            <p:ph type="sldNum" sz="quarter" idx="4"/>
          </p:nvPr>
        </p:nvSpPr>
        <p:spPr>
          <a:xfrm>
            <a:off x="9599612" y="6300787"/>
            <a:ext cx="1030288" cy="365125"/>
          </a:xfrm>
          <a:prstGeom prst="rect">
            <a:avLst/>
          </a:prstGeom>
        </p:spPr>
        <p:txBody>
          <a:bodyPr/>
          <a:lstStyle>
            <a:lvl1pPr algn="ctr">
              <a:defRPr/>
            </a:lvl1pPr>
          </a:lstStyle>
          <a:p>
            <a:fld id="{D57F1E4F-1CFF-5643-939E-217C01CDF565}"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iming>
    <p:tnLst>
      <p:par>
        <p:cTn id="1" dur="indefinite" restart="never" nodeType="tmRoot"/>
      </p:par>
    </p:tnLst>
  </p:timing>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avi"/><Relationship Id="rId1" Type="http://schemas.openxmlformats.org/officeDocument/2006/relationships/video" Target="NULL"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Surveillance du Golfe de Gascogne</a:t>
            </a:r>
            <a:endParaRPr lang="fr-FR" dirty="0"/>
          </a:p>
        </p:txBody>
      </p:sp>
      <p:sp>
        <p:nvSpPr>
          <p:cNvPr id="3" name="Sous-titre 2"/>
          <p:cNvSpPr>
            <a:spLocks noGrp="1"/>
          </p:cNvSpPr>
          <p:nvPr>
            <p:ph type="subTitle" idx="1"/>
          </p:nvPr>
        </p:nvSpPr>
        <p:spPr>
          <a:xfrm>
            <a:off x="4515378" y="4161069"/>
            <a:ext cx="6987645" cy="833310"/>
          </a:xfrm>
        </p:spPr>
        <p:txBody>
          <a:bodyPr>
            <a:normAutofit/>
          </a:bodyPr>
          <a:lstStyle/>
          <a:p>
            <a:pPr algn="ctr"/>
            <a:r>
              <a:rPr lang="fr-FR" sz="4000" dirty="0" smtClean="0">
                <a:latin typeface="+mj-lt"/>
              </a:rPr>
              <a:t>Projet Gascogne 2016</a:t>
            </a:r>
            <a:endParaRPr lang="fr-FR" sz="4000" dirty="0">
              <a:latin typeface="+mj-lt"/>
            </a:endParaRPr>
          </a:p>
        </p:txBody>
      </p:sp>
      <p:sp>
        <p:nvSpPr>
          <p:cNvPr id="4" name="ZoneTexte 3"/>
          <p:cNvSpPr txBox="1"/>
          <p:nvPr/>
        </p:nvSpPr>
        <p:spPr>
          <a:xfrm>
            <a:off x="7018986" y="5177307"/>
            <a:ext cx="4868214" cy="830997"/>
          </a:xfrm>
          <a:prstGeom prst="rect">
            <a:avLst/>
          </a:prstGeom>
          <a:noFill/>
        </p:spPr>
        <p:txBody>
          <a:bodyPr wrap="square" rtlCol="0">
            <a:spAutoFit/>
          </a:bodyPr>
          <a:lstStyle/>
          <a:p>
            <a:r>
              <a:rPr lang="fr-FR" sz="2400" dirty="0" smtClean="0">
                <a:latin typeface="+mj-lt"/>
              </a:rPr>
              <a:t>Encadré par :</a:t>
            </a:r>
            <a:r>
              <a:rPr lang="fr-FR" dirty="0" smtClean="0"/>
              <a:t>		</a:t>
            </a:r>
            <a:r>
              <a:rPr lang="fr-FR" sz="2400" dirty="0" smtClean="0"/>
              <a:t>Luc </a:t>
            </a:r>
            <a:r>
              <a:rPr lang="fr-FR" sz="2400" dirty="0" err="1" smtClean="0"/>
              <a:t>Jaulin</a:t>
            </a:r>
            <a:endParaRPr lang="fr-FR" sz="2400" dirty="0" smtClean="0"/>
          </a:p>
          <a:p>
            <a:r>
              <a:rPr lang="fr-FR" sz="2400" dirty="0"/>
              <a:t>	</a:t>
            </a:r>
            <a:r>
              <a:rPr lang="fr-FR" sz="2400" dirty="0" smtClean="0"/>
              <a:t>				Benoît </a:t>
            </a:r>
            <a:r>
              <a:rPr lang="fr-FR" sz="2400" dirty="0" err="1" smtClean="0"/>
              <a:t>Zerr</a:t>
            </a:r>
            <a:endParaRPr lang="fr-FR" sz="2400" dirty="0"/>
          </a:p>
        </p:txBody>
      </p:sp>
    </p:spTree>
    <p:extLst>
      <p:ext uri="{BB962C8B-B14F-4D97-AF65-F5344CB8AC3E}">
        <p14:creationId xmlns:p14="http://schemas.microsoft.com/office/powerpoint/2010/main" val="2633654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Golfe </a:t>
            </a:r>
            <a:r>
              <a:rPr lang="fr-FR" dirty="0" smtClean="0"/>
              <a:t>de Gascogne</a:t>
            </a:r>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262" y="2196147"/>
            <a:ext cx="4344036" cy="252000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965" y="2196147"/>
            <a:ext cx="4344036" cy="2520000"/>
          </a:xfrm>
          <a:prstGeom prst="rect">
            <a:avLst/>
          </a:prstGeom>
        </p:spPr>
      </p:pic>
      <p:sp>
        <p:nvSpPr>
          <p:cNvPr id="6" name="Rectangle 5"/>
          <p:cNvSpPr/>
          <p:nvPr/>
        </p:nvSpPr>
        <p:spPr>
          <a:xfrm>
            <a:off x="7614853" y="4967553"/>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Image de sortie:</a:t>
            </a:r>
          </a:p>
          <a:p>
            <a:pPr algn="ctr"/>
            <a:r>
              <a:rPr lang="fr-FR" dirty="0" smtClean="0">
                <a:solidFill>
                  <a:schemeClr val="tx1"/>
                </a:solidFill>
              </a:rPr>
              <a:t>Image Binaire</a:t>
            </a:r>
            <a:endParaRPr lang="fr-FR" dirty="0">
              <a:solidFill>
                <a:schemeClr val="tx1"/>
              </a:solidFill>
            </a:endParaRPr>
          </a:p>
        </p:txBody>
      </p:sp>
      <p:sp>
        <p:nvSpPr>
          <p:cNvPr id="7" name="Rectangle 6"/>
          <p:cNvSpPr/>
          <p:nvPr/>
        </p:nvSpPr>
        <p:spPr>
          <a:xfrm>
            <a:off x="2248150" y="4967554"/>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Image d’entrée:</a:t>
            </a:r>
          </a:p>
          <a:p>
            <a:pPr algn="ctr"/>
            <a:r>
              <a:rPr lang="fr-FR" dirty="0" smtClean="0">
                <a:solidFill>
                  <a:schemeClr val="tx1"/>
                </a:solidFill>
              </a:rPr>
              <a:t>Image Satellite</a:t>
            </a:r>
            <a:endParaRPr lang="fr-FR" dirty="0">
              <a:solidFill>
                <a:schemeClr val="tx1"/>
              </a:solidFill>
            </a:endParaRP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441136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a:xfrm>
            <a:off x="2080043" y="1253389"/>
            <a:ext cx="8825135" cy="1117600"/>
          </a:xfrm>
        </p:spPr>
        <p:txBody>
          <a:bodyPr/>
          <a:lstStyle/>
          <a:p>
            <a:pPr marL="0" indent="0" algn="l">
              <a:buNone/>
            </a:pPr>
            <a:r>
              <a:rPr lang="fr-FR" dirty="0" smtClean="0">
                <a:solidFill>
                  <a:schemeClr val="tx1"/>
                </a:solidFill>
              </a:rPr>
              <a:t>Objectif:</a:t>
            </a:r>
          </a:p>
          <a:p>
            <a:pPr marL="457200" lvl="1" indent="0" algn="l">
              <a:buNone/>
            </a:pPr>
            <a:r>
              <a:rPr lang="fr-FR" dirty="0" smtClean="0">
                <a:solidFill>
                  <a:schemeClr val="tx1"/>
                </a:solidFill>
              </a:rPr>
              <a:t>Avoir un sous-pavage représentant le </a:t>
            </a:r>
            <a:r>
              <a:rPr lang="fr-FR" dirty="0" smtClean="0">
                <a:solidFill>
                  <a:schemeClr val="tx1"/>
                </a:solidFill>
              </a:rPr>
              <a:t>Golfe </a:t>
            </a:r>
            <a:r>
              <a:rPr lang="fr-FR" dirty="0" smtClean="0">
                <a:solidFill>
                  <a:schemeClr val="tx1"/>
                </a:solidFill>
              </a:rPr>
              <a:t>de Gascogne</a:t>
            </a:r>
          </a:p>
        </p:txBody>
      </p:sp>
      <p:sp>
        <p:nvSpPr>
          <p:cNvPr id="2" name="Titre 1"/>
          <p:cNvSpPr>
            <a:spLocks noGrp="1"/>
          </p:cNvSpPr>
          <p:nvPr>
            <p:ph type="title"/>
          </p:nvPr>
        </p:nvSpPr>
        <p:spPr/>
        <p:txBody>
          <a:bodyPr>
            <a:normAutofit/>
          </a:bodyPr>
          <a:lstStyle/>
          <a:p>
            <a:r>
              <a:rPr lang="fr-FR" dirty="0" smtClean="0"/>
              <a:t>Test SIVIA </a:t>
            </a:r>
            <a:r>
              <a:rPr lang="fr-FR" dirty="0" err="1" smtClean="0"/>
              <a:t>ImageToBoxes</a:t>
            </a:r>
            <a:endParaRPr lang="fr-FR" dirty="0"/>
          </a:p>
        </p:txBody>
      </p:sp>
      <p:pic>
        <p:nvPicPr>
          <p:cNvPr id="2050" name="Picture 2" descr="C:\Users\legallma\Desktop\rob_ppt\Gascogn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104" y="2823748"/>
            <a:ext cx="3880132" cy="298658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gallma\Desktop\rob_ppt\GascogneBox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0456" y="2816513"/>
            <a:ext cx="4087415" cy="2986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e 6"/>
          <p:cNvGrpSpPr/>
          <p:nvPr/>
        </p:nvGrpSpPr>
        <p:grpSpPr>
          <a:xfrm>
            <a:off x="3942809" y="2054755"/>
            <a:ext cx="5099601" cy="768993"/>
            <a:chOff x="3930242" y="1405522"/>
            <a:chExt cx="5099601" cy="768993"/>
          </a:xfrm>
        </p:grpSpPr>
        <mc:AlternateContent xmlns:mc="http://schemas.openxmlformats.org/markup-compatibility/2006">
          <mc:Choice xmlns:a14="http://schemas.microsoft.com/office/drawing/2010/main" Requires="a14">
            <p:sp>
              <p:nvSpPr>
                <p:cNvPr id="8" name="Rectangle 7"/>
                <p:cNvSpPr/>
                <p:nvPr/>
              </p:nvSpPr>
              <p:spPr>
                <a:xfrm>
                  <a:off x="3930242" y="1405522"/>
                  <a:ext cx="5099601" cy="768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𝕏</m:t>
                        </m:r>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m:t>
                        </m:r>
                        <m:r>
                          <a:rPr lang="fr-FR" b="0" i="0">
                            <a:latin typeface="Cambria Math" panose="02040503050406030204" pitchFamily="18" charset="0"/>
                          </a:rPr>
                          <m:t>𝔾</m:t>
                        </m:r>
                        <m:r>
                          <a:rPr lang="fr-FR" b="0" i="0">
                            <a:latin typeface="Cambria Math" panose="02040503050406030204" pitchFamily="18" charset="0"/>
                          </a:rPr>
                          <m:t>∩</m:t>
                        </m:r>
                        <m:sSub>
                          <m:sSubPr>
                            <m:ctrlPr>
                              <a:rPr lang="fr-FR" i="1">
                                <a:latin typeface="Cambria Math" panose="02040503050406030204" pitchFamily="18" charset="0"/>
                              </a:rPr>
                            </m:ctrlPr>
                          </m:sSubPr>
                          <m:e>
                            <m:r>
                              <a:rPr lang="fr-FR" b="0" i="0">
                                <a:latin typeface="Cambria Math" panose="02040503050406030204" pitchFamily="18" charset="0"/>
                              </a:rPr>
                              <m:t>𝔽</m:t>
                            </m:r>
                          </m:e>
                          <m:sub>
                            <m:r>
                              <m:rPr>
                                <m:sty m:val="p"/>
                              </m:rPr>
                              <a:rPr lang="fr-FR" b="0" i="0">
                                <a:latin typeface="Cambria Math" panose="02040503050406030204" pitchFamily="18" charset="0"/>
                                <a:ea typeface="Cambria Math" panose="02040503050406030204" pitchFamily="18" charset="0"/>
                              </a:rPr>
                              <m:t>δ</m:t>
                            </m:r>
                          </m:sub>
                        </m:sSub>
                        <m:r>
                          <a:rPr lang="fr-FR" b="0" i="0">
                            <a:latin typeface="Cambria Math" panose="02040503050406030204" pitchFamily="18" charset="0"/>
                            <a:ea typeface="Cambria Math" panose="02040503050406030204" pitchFamily="18" charset="0"/>
                          </a:rPr>
                          <m:t>(</m:t>
                        </m:r>
                        <m:r>
                          <a:rPr lang="fr-FR" b="0" i="0">
                            <a:latin typeface="Cambria Math" panose="02040503050406030204" pitchFamily="18" charset="0"/>
                          </a:rPr>
                          <m:t>𝕏</m:t>
                        </m:r>
                        <m:d>
                          <m:dPr>
                            <m:ctrlPr>
                              <a:rPr lang="fr-FR" i="1">
                                <a:latin typeface="Cambria Math" panose="02040503050406030204" pitchFamily="18" charset="0"/>
                              </a:rPr>
                            </m:ctrlPr>
                          </m:dPr>
                          <m:e>
                            <m:r>
                              <m:rPr>
                                <m:sty m:val="p"/>
                              </m:rPr>
                              <a:rPr lang="fr-FR" b="0" i="0">
                                <a:latin typeface="Cambria Math" panose="02040503050406030204" pitchFamily="18" charset="0"/>
                              </a:rPr>
                              <m:t>t</m:t>
                            </m:r>
                            <m:r>
                              <a:rPr lang="fr-FR" b="0" i="0">
                                <a:latin typeface="Cambria Math" panose="02040503050406030204" pitchFamily="18" charset="0"/>
                              </a:rPr>
                              <m:t>−</m:t>
                            </m:r>
                            <m:r>
                              <m:rPr>
                                <m:sty m:val="p"/>
                              </m:rPr>
                              <a:rPr lang="fr-FR" b="0" i="0">
                                <a:latin typeface="Cambria Math" panose="02040503050406030204" pitchFamily="18" charset="0"/>
                                <a:ea typeface="Cambria Math" panose="02040503050406030204" pitchFamily="18" charset="0"/>
                              </a:rPr>
                              <m:t>δ</m:t>
                            </m:r>
                          </m:e>
                        </m:d>
                        <m:r>
                          <a:rPr lang="fr-FR" b="0" i="0">
                            <a:latin typeface="Cambria Math" panose="02040503050406030204" pitchFamily="18" charset="0"/>
                            <a:ea typeface="Cambria Math" panose="02040503050406030204" pitchFamily="18" charset="0"/>
                          </a:rPr>
                          <m:t>)</m:t>
                        </m:r>
                        <m:r>
                          <a:rPr lang="fr-FR" i="1">
                            <a:latin typeface="Cambria Math" panose="02040503050406030204" pitchFamily="18" charset="0"/>
                          </a:rPr>
                          <m:t>∩</m:t>
                        </m:r>
                        <m:nary>
                          <m:naryPr>
                            <m:chr m:val="⋂"/>
                            <m:supHide m:val="on"/>
                            <m:ctrlPr>
                              <a:rPr lang="fr-FR" i="1">
                                <a:latin typeface="Cambria Math" panose="02040503050406030204" pitchFamily="18" charset="0"/>
                              </a:rPr>
                            </m:ctrlPr>
                          </m:naryPr>
                          <m:sub>
                            <m:r>
                              <m:rPr>
                                <m:brk m:alnAt="7"/>
                              </m:rPr>
                              <a:rPr lang="fr-FR" i="1">
                                <a:latin typeface="Cambria Math" panose="02040503050406030204" pitchFamily="18" charset="0"/>
                              </a:rPr>
                              <m:t>𝑖</m:t>
                            </m:r>
                          </m:sub>
                          <m:sup/>
                          <m:e>
                            <m:sSubSup>
                              <m:sSubSupPr>
                                <m:ctrlPr>
                                  <a:rPr lang="fr-FR" i="1">
                                    <a:latin typeface="Cambria Math" panose="02040503050406030204" pitchFamily="18" charset="0"/>
                                  </a:rPr>
                                </m:ctrlPr>
                              </m:sSubSupPr>
                              <m:e>
                                <m:r>
                                  <a:rPr lang="fr-FR" i="1">
                                    <a:latin typeface="Cambria Math" panose="02040503050406030204" pitchFamily="18" charset="0"/>
                                  </a:rPr>
                                  <m:t>𝑔</m:t>
                                </m:r>
                              </m:e>
                              <m:sub>
                                <m:sSub>
                                  <m:sSubPr>
                                    <m:ctrlPr>
                                      <a:rPr lang="fr-FR" i="1">
                                        <a:latin typeface="Cambria Math" panose="02040503050406030204" pitchFamily="18" charset="0"/>
                                      </a:rPr>
                                    </m:ctrlPr>
                                  </m:sSubPr>
                                  <m:e>
                                    <m:r>
                                      <a:rPr lang="fr-FR" i="1">
                                        <a:latin typeface="Cambria Math" panose="02040503050406030204" pitchFamily="18" charset="0"/>
                                      </a:rPr>
                                      <m:t>𝑎</m:t>
                                    </m:r>
                                  </m:e>
                                  <m:sub>
                                    <m:r>
                                      <a:rPr lang="fr-FR" i="1">
                                        <a:latin typeface="Cambria Math" panose="02040503050406030204" pitchFamily="18" charset="0"/>
                                      </a:rPr>
                                      <m:t>𝑖</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1</m:t>
                                            </m:r>
                                          </m:sub>
                                        </m:sSub>
                                      </m:e>
                                    </m:d>
                                  </m:sub>
                                </m:sSub>
                              </m:sub>
                              <m:sup>
                                <m:r>
                                  <a:rPr lang="fr-FR" i="1">
                                    <a:latin typeface="Cambria Math" panose="02040503050406030204" pitchFamily="18" charset="0"/>
                                  </a:rPr>
                                  <m:t>−1</m:t>
                                </m:r>
                              </m:sup>
                            </m:sSubSup>
                            <m:r>
                              <a:rPr lang="fr-FR" i="1">
                                <a:latin typeface="Cambria Math" panose="02040503050406030204" pitchFamily="18" charset="0"/>
                              </a:rPr>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𝑖</m:t>
                                    </m:r>
                                  </m:sub>
                                </m:sSub>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1</m:t>
                                        </m:r>
                                      </m:sub>
                                    </m:sSub>
                                  </m:e>
                                </m:d>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m:t>
                                </m:r>
                              </m:e>
                            </m:d>
                            <m:r>
                              <a:rPr lang="fr-FR" i="1">
                                <a:latin typeface="Cambria Math" panose="02040503050406030204" pitchFamily="18" charset="0"/>
                                <a:ea typeface="Cambria Math" panose="02040503050406030204" pitchFamily="18" charset="0"/>
                              </a:rPr>
                              <m:t>)</m:t>
                            </m:r>
                          </m:e>
                        </m:nary>
                      </m:oMath>
                    </m:oMathPara>
                  </a14:m>
                  <a:endParaRPr lang="fr-FR" dirty="0"/>
                </a:p>
              </p:txBody>
            </p:sp>
          </mc:Choice>
          <mc:Fallback>
            <p:sp>
              <p:nvSpPr>
                <p:cNvPr id="8" name="Rectangle 7"/>
                <p:cNvSpPr>
                  <a:spLocks noRot="1" noChangeAspect="1" noMove="1" noResize="1" noEditPoints="1" noAdjustHandles="1" noChangeArrowheads="1" noChangeShapeType="1" noTextEdit="1"/>
                </p:cNvSpPr>
                <p:nvPr/>
              </p:nvSpPr>
              <p:spPr>
                <a:xfrm>
                  <a:off x="3930242" y="1405522"/>
                  <a:ext cx="5099601" cy="768993"/>
                </a:xfrm>
                <a:prstGeom prst="rect">
                  <a:avLst/>
                </a:prstGeom>
                <a:blipFill rotWithShape="0">
                  <a:blip r:embed="rId4"/>
                  <a:stretch>
                    <a:fillRect/>
                  </a:stretch>
                </a:blipFill>
              </p:spPr>
              <p:txBody>
                <a:bodyPr/>
                <a:lstStyle/>
                <a:p>
                  <a:r>
                    <a:rPr lang="fr-FR">
                      <a:noFill/>
                    </a:rPr>
                    <a:t> </a:t>
                  </a:r>
                </a:p>
              </p:txBody>
            </p:sp>
          </mc:Fallback>
        </mc:AlternateContent>
        <p:sp>
          <p:nvSpPr>
            <p:cNvPr id="9" name="Rectangle 8"/>
            <p:cNvSpPr/>
            <p:nvPr/>
          </p:nvSpPr>
          <p:spPr>
            <a:xfrm>
              <a:off x="4739405" y="1586254"/>
              <a:ext cx="345440" cy="329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p:cNvSpPr/>
          <p:nvPr/>
        </p:nvSpPr>
        <p:spPr>
          <a:xfrm>
            <a:off x="2457040" y="5810329"/>
            <a:ext cx="2524259"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Image </a:t>
            </a:r>
            <a:r>
              <a:rPr lang="fr-FR" sz="2000" dirty="0" smtClean="0">
                <a:solidFill>
                  <a:schemeClr val="tx1"/>
                </a:solidFill>
              </a:rPr>
              <a:t>en entrée</a:t>
            </a:r>
            <a:r>
              <a:rPr lang="fr-FR" sz="2000" dirty="0" smtClean="0">
                <a:solidFill>
                  <a:schemeClr val="tx1"/>
                </a:solidFill>
              </a:rPr>
              <a:t>:</a:t>
            </a:r>
          </a:p>
          <a:p>
            <a:pPr algn="ctr"/>
            <a:r>
              <a:rPr lang="fr-FR" sz="2000" dirty="0" smtClean="0">
                <a:solidFill>
                  <a:schemeClr val="tx1"/>
                </a:solidFill>
              </a:rPr>
              <a:t>Image Binaire</a:t>
            </a:r>
            <a:endParaRPr lang="fr-FR" sz="2000" dirty="0">
              <a:solidFill>
                <a:schemeClr val="tx1"/>
              </a:solidFill>
            </a:endParaRPr>
          </a:p>
        </p:txBody>
      </p:sp>
      <p:sp>
        <p:nvSpPr>
          <p:cNvPr id="11" name="Rectangle 10"/>
          <p:cNvSpPr/>
          <p:nvPr/>
        </p:nvSpPr>
        <p:spPr>
          <a:xfrm>
            <a:off x="6901020" y="5810329"/>
            <a:ext cx="3846286" cy="540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Image en </a:t>
            </a:r>
            <a:r>
              <a:rPr lang="fr-FR" sz="2000" dirty="0" smtClean="0">
                <a:solidFill>
                  <a:schemeClr val="tx1"/>
                </a:solidFill>
              </a:rPr>
              <a:t>sortie:</a:t>
            </a:r>
          </a:p>
          <a:p>
            <a:pPr algn="ctr"/>
            <a:r>
              <a:rPr lang="fr-FR" sz="2000" dirty="0" smtClean="0">
                <a:solidFill>
                  <a:schemeClr val="tx1"/>
                </a:solidFill>
              </a:rPr>
              <a:t>Pavage du </a:t>
            </a:r>
            <a:r>
              <a:rPr lang="fr-FR" sz="2000" dirty="0" smtClean="0">
                <a:solidFill>
                  <a:schemeClr val="tx1"/>
                </a:solidFill>
              </a:rPr>
              <a:t>G</a:t>
            </a:r>
            <a:r>
              <a:rPr lang="fr-FR" sz="2000" dirty="0" smtClean="0">
                <a:solidFill>
                  <a:schemeClr val="tx1"/>
                </a:solidFill>
              </a:rPr>
              <a:t>olfe </a:t>
            </a:r>
            <a:r>
              <a:rPr lang="fr-FR" sz="2000" dirty="0" smtClean="0">
                <a:solidFill>
                  <a:schemeClr val="tx1"/>
                </a:solidFill>
              </a:rPr>
              <a:t>De Gascogne</a:t>
            </a:r>
            <a:endParaRPr lang="fr-FR" sz="2000" dirty="0">
              <a:solidFill>
                <a:schemeClr val="tx1"/>
              </a:solidFill>
            </a:endParaRPr>
          </a:p>
        </p:txBody>
      </p:sp>
    </p:spTree>
    <p:extLst>
      <p:ext uri="{BB962C8B-B14F-4D97-AF65-F5344CB8AC3E}">
        <p14:creationId xmlns:p14="http://schemas.microsoft.com/office/powerpoint/2010/main" val="3182884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a:xfrm>
            <a:off x="1885951" y="1524000"/>
            <a:ext cx="9163049" cy="4862286"/>
          </a:xfrm>
        </p:spPr>
        <p:txBody>
          <a:bodyPr>
            <a:normAutofit fontScale="55000" lnSpcReduction="20000"/>
          </a:bodyPr>
          <a:lstStyle/>
          <a:p>
            <a:pPr marL="457200" indent="-457200" algn="l">
              <a:buFont typeface="Wingdings" panose="05000000000000000000" pitchFamily="2" charset="2"/>
              <a:buChar char="Ø"/>
            </a:pPr>
            <a:r>
              <a:rPr lang="fr-FR" sz="3600" dirty="0" smtClean="0">
                <a:solidFill>
                  <a:schemeClr val="tx1"/>
                </a:solidFill>
              </a:rPr>
              <a:t>Calculer son image intégrale</a:t>
            </a: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smtClean="0">
              <a:solidFill>
                <a:schemeClr val="tx1"/>
              </a:solidFill>
            </a:endParaRPr>
          </a:p>
          <a:p>
            <a:pPr algn="l"/>
            <a:endParaRPr lang="fr-FR" sz="2800" dirty="0">
              <a:solidFill>
                <a:schemeClr val="tx1"/>
              </a:solidFill>
            </a:endParaRPr>
          </a:p>
          <a:p>
            <a:pPr marL="457200" indent="-457200" algn="l">
              <a:buFont typeface="Wingdings" panose="05000000000000000000" pitchFamily="2" charset="2"/>
              <a:buChar char="Ø"/>
            </a:pPr>
            <a:r>
              <a:rPr lang="fr-FR" sz="3600" dirty="0" smtClean="0">
                <a:solidFill>
                  <a:schemeClr val="tx1"/>
                </a:solidFill>
              </a:rPr>
              <a:t>Test </a:t>
            </a:r>
            <a:r>
              <a:rPr lang="fr-FR" sz="3600" dirty="0" err="1" smtClean="0">
                <a:solidFill>
                  <a:schemeClr val="tx1"/>
                </a:solidFill>
              </a:rPr>
              <a:t>ImageToBoxes</a:t>
            </a:r>
            <a:r>
              <a:rPr lang="fr-FR" sz="3600" dirty="0" smtClean="0">
                <a:solidFill>
                  <a:schemeClr val="tx1"/>
                </a:solidFill>
              </a:rPr>
              <a:t> utilisé par l’algorithme SIVIA:</a:t>
            </a:r>
            <a:endParaRPr lang="fr-FR" sz="3600" dirty="0">
              <a:solidFill>
                <a:schemeClr val="tx1"/>
              </a:solidFill>
            </a:endParaRPr>
          </a:p>
          <a:p>
            <a:pPr marL="914400" lvl="1" indent="-457200" algn="l">
              <a:buFont typeface="+mj-lt"/>
              <a:buAutoNum type="arabicPeriod"/>
            </a:pPr>
            <a:r>
              <a:rPr lang="fr-FR" sz="3600" dirty="0" smtClean="0">
                <a:solidFill>
                  <a:schemeClr val="tx1"/>
                </a:solidFill>
              </a:rPr>
              <a:t>Calcule des indices des pixels des sommets de la box étudiée.</a:t>
            </a:r>
            <a:endParaRPr lang="fr-FR" sz="3600" dirty="0">
              <a:solidFill>
                <a:schemeClr val="tx1"/>
              </a:solidFill>
            </a:endParaRPr>
          </a:p>
          <a:p>
            <a:pPr marL="914400" lvl="1" indent="-457200" algn="l">
              <a:buFont typeface="+mj-lt"/>
              <a:buAutoNum type="arabicPeriod"/>
            </a:pPr>
            <a:r>
              <a:rPr lang="fr-FR" sz="3600" dirty="0" smtClean="0">
                <a:solidFill>
                  <a:schemeClr val="tx1"/>
                </a:solidFill>
              </a:rPr>
              <a:t>Calcule du nombre de pixels de la box. → </a:t>
            </a:r>
            <a:r>
              <a:rPr lang="fr-FR" sz="3600" dirty="0" err="1" smtClean="0">
                <a:solidFill>
                  <a:srgbClr val="00B0F0"/>
                </a:solidFill>
              </a:rPr>
              <a:t>nbsPixel</a:t>
            </a:r>
            <a:endParaRPr lang="fr-FR" sz="3600" dirty="0">
              <a:solidFill>
                <a:srgbClr val="00B0F0"/>
              </a:solidFill>
            </a:endParaRPr>
          </a:p>
          <a:p>
            <a:pPr marL="914400" lvl="1" indent="-457200" algn="l">
              <a:buFont typeface="+mj-lt"/>
              <a:buAutoNum type="arabicPeriod"/>
            </a:pPr>
            <a:r>
              <a:rPr lang="fr-FR" sz="3600" dirty="0" smtClean="0">
                <a:solidFill>
                  <a:schemeClr val="tx1"/>
                </a:solidFill>
              </a:rPr>
              <a:t>Calcule de la somme des valeurs des pixels de la box</a:t>
            </a:r>
            <a:r>
              <a:rPr lang="fr-FR" sz="3600" dirty="0">
                <a:solidFill>
                  <a:schemeClr val="tx1"/>
                </a:solidFill>
              </a:rPr>
              <a:t>. </a:t>
            </a:r>
            <a:r>
              <a:rPr lang="fr-FR" sz="3600" dirty="0" smtClean="0">
                <a:solidFill>
                  <a:schemeClr val="tx1"/>
                </a:solidFill>
              </a:rPr>
              <a:t>→ </a:t>
            </a:r>
            <a:r>
              <a:rPr lang="fr-FR" sz="3600" dirty="0" err="1" smtClean="0">
                <a:solidFill>
                  <a:srgbClr val="00B0F0"/>
                </a:solidFill>
              </a:rPr>
              <a:t>sumPixel</a:t>
            </a:r>
            <a:endParaRPr lang="fr-FR" sz="3600" dirty="0" smtClean="0">
              <a:solidFill>
                <a:srgbClr val="00B0F0"/>
              </a:solidFill>
            </a:endParaRPr>
          </a:p>
        </p:txBody>
      </p:sp>
      <p:sp>
        <p:nvSpPr>
          <p:cNvPr id="4" name="Titre 3"/>
          <p:cNvSpPr>
            <a:spLocks noGrp="1"/>
          </p:cNvSpPr>
          <p:nvPr>
            <p:ph type="title"/>
          </p:nvPr>
        </p:nvSpPr>
        <p:spPr/>
        <p:txBody>
          <a:bodyPr/>
          <a:lstStyle/>
          <a:p>
            <a:r>
              <a:rPr lang="fr-FR" dirty="0" smtClean="0"/>
              <a:t>Image intégrale</a:t>
            </a:r>
            <a:endParaRPr lang="fr-FR" dirty="0"/>
          </a:p>
        </p:txBody>
      </p:sp>
      <p:pic>
        <p:nvPicPr>
          <p:cNvPr id="1026" name="Picture 2" descr="C:\Users\legallma\Desktop\rob_ppt\integral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204" y="2191656"/>
            <a:ext cx="4058541" cy="228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1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idx="1"/>
          </p:nvPr>
        </p:nvSpPr>
        <p:spPr/>
        <p:txBody>
          <a:bodyPr>
            <a:normAutofit fontScale="92500" lnSpcReduction="20000"/>
          </a:bodyPr>
          <a:lstStyle/>
          <a:p>
            <a:pPr marL="457200" indent="-457200" algn="l">
              <a:buFont typeface="Wingdings" panose="05000000000000000000" pitchFamily="2" charset="2"/>
              <a:buChar char="Ø"/>
            </a:pPr>
            <a:r>
              <a:rPr lang="fr-FR" sz="2800" dirty="0" smtClean="0">
                <a:solidFill>
                  <a:schemeClr val="tx1"/>
                </a:solidFill>
              </a:rPr>
              <a:t>Test </a:t>
            </a:r>
            <a:r>
              <a:rPr lang="fr-FR" sz="2800" dirty="0" err="1" smtClean="0">
                <a:solidFill>
                  <a:schemeClr val="tx1"/>
                </a:solidFill>
              </a:rPr>
              <a:t>ImageToBoxes</a:t>
            </a:r>
            <a:r>
              <a:rPr lang="fr-FR" sz="2800" dirty="0" smtClean="0">
                <a:solidFill>
                  <a:schemeClr val="tx1"/>
                </a:solidFill>
              </a:rPr>
              <a:t> utilisé par l’algorithme SIVIA:</a:t>
            </a:r>
          </a:p>
          <a:p>
            <a:pPr marL="457200" indent="-457200" algn="l">
              <a:buFont typeface="Wingdings" panose="05000000000000000000" pitchFamily="2" charset="2"/>
              <a:buChar char="Ø"/>
            </a:pPr>
            <a:endParaRPr lang="fr-FR" sz="2800" dirty="0">
              <a:solidFill>
                <a:schemeClr val="tx1"/>
              </a:solidFill>
            </a:endParaRPr>
          </a:p>
          <a:p>
            <a:pPr marL="914400" lvl="1" indent="-457200" algn="l">
              <a:buFont typeface="+mj-lt"/>
              <a:buAutoNum type="arabicPeriod"/>
            </a:pPr>
            <a:r>
              <a:rPr lang="fr-FR" sz="2400" dirty="0" smtClean="0">
                <a:solidFill>
                  <a:schemeClr val="tx1"/>
                </a:solidFill>
              </a:rPr>
              <a:t>Calcule des indices des pixels des sommets de la box étudiée.</a:t>
            </a:r>
            <a:endParaRPr lang="fr-FR" sz="2400" dirty="0">
              <a:solidFill>
                <a:schemeClr val="tx1"/>
              </a:solidFill>
            </a:endParaRPr>
          </a:p>
          <a:p>
            <a:pPr marL="914400" lvl="1" indent="-457200" algn="l">
              <a:buFont typeface="+mj-lt"/>
              <a:buAutoNum type="arabicPeriod"/>
            </a:pPr>
            <a:r>
              <a:rPr lang="fr-FR" sz="2400" dirty="0" smtClean="0">
                <a:solidFill>
                  <a:schemeClr val="tx1"/>
                </a:solidFill>
              </a:rPr>
              <a:t>Calcule du nombre de pixels de la box. → </a:t>
            </a:r>
            <a:r>
              <a:rPr lang="fr-FR" sz="2400" dirty="0" err="1" smtClean="0">
                <a:solidFill>
                  <a:srgbClr val="00B0F0"/>
                </a:solidFill>
              </a:rPr>
              <a:t>nbsPixel</a:t>
            </a:r>
            <a:endParaRPr lang="fr-FR" sz="2400" dirty="0">
              <a:solidFill>
                <a:srgbClr val="00B0F0"/>
              </a:solidFill>
            </a:endParaRPr>
          </a:p>
          <a:p>
            <a:pPr marL="914400" lvl="1" indent="-457200" algn="l">
              <a:buFont typeface="+mj-lt"/>
              <a:buAutoNum type="arabicPeriod"/>
            </a:pPr>
            <a:r>
              <a:rPr lang="fr-FR" sz="2400" dirty="0" smtClean="0">
                <a:solidFill>
                  <a:schemeClr val="tx1"/>
                </a:solidFill>
              </a:rPr>
              <a:t>Calcule de la somme des valeurs des pixels de la box</a:t>
            </a:r>
            <a:r>
              <a:rPr lang="fr-FR" sz="2400" dirty="0">
                <a:solidFill>
                  <a:schemeClr val="tx1"/>
                </a:solidFill>
              </a:rPr>
              <a:t>. </a:t>
            </a:r>
            <a:r>
              <a:rPr lang="fr-FR" sz="2400" dirty="0" smtClean="0">
                <a:solidFill>
                  <a:schemeClr val="tx1"/>
                </a:solidFill>
              </a:rPr>
              <a:t>→ </a:t>
            </a:r>
            <a:r>
              <a:rPr lang="fr-FR" sz="2400" dirty="0" err="1" smtClean="0">
                <a:solidFill>
                  <a:srgbClr val="00B0F0"/>
                </a:solidFill>
              </a:rPr>
              <a:t>sumPixel</a:t>
            </a:r>
            <a:endParaRPr lang="fr-FR" sz="2400" dirty="0" smtClean="0">
              <a:solidFill>
                <a:srgbClr val="00B0F0"/>
              </a:solidFill>
            </a:endParaRPr>
          </a:p>
          <a:p>
            <a:pPr marL="914400" lvl="1" indent="-457200" algn="l">
              <a:buFont typeface="+mj-lt"/>
              <a:buAutoNum type="arabicPeriod"/>
            </a:pPr>
            <a:r>
              <a:rPr lang="fr-FR" sz="2000" dirty="0">
                <a:solidFill>
                  <a:schemeClr val="tx1"/>
                </a:solidFill>
              </a:rPr>
              <a:t> </a:t>
            </a:r>
            <a:r>
              <a:rPr lang="fr-FR" sz="2000" b="1" dirty="0" smtClean="0">
                <a:solidFill>
                  <a:schemeClr val="tx1"/>
                </a:solidFill>
              </a:rPr>
              <a:t>If</a:t>
            </a:r>
            <a:r>
              <a:rPr lang="fr-FR" sz="2000" dirty="0" smtClean="0">
                <a:solidFill>
                  <a:schemeClr val="tx1"/>
                </a:solidFill>
              </a:rPr>
              <a:t> (</a:t>
            </a:r>
            <a:r>
              <a:rPr lang="fr-FR" sz="2000" dirty="0" err="1" smtClean="0">
                <a:solidFill>
                  <a:srgbClr val="00B0F0"/>
                </a:solidFill>
              </a:rPr>
              <a:t>sumPixel</a:t>
            </a:r>
            <a:r>
              <a:rPr lang="fr-FR" sz="2000" dirty="0" smtClean="0">
                <a:solidFill>
                  <a:srgbClr val="00B0F0"/>
                </a:solidFill>
              </a:rPr>
              <a:t> </a:t>
            </a:r>
            <a:r>
              <a:rPr lang="fr-FR" sz="2000" dirty="0" smtClean="0">
                <a:solidFill>
                  <a:schemeClr val="tx1"/>
                </a:solidFill>
              </a:rPr>
              <a:t>== 0)</a:t>
            </a:r>
          </a:p>
          <a:p>
            <a:pPr lvl="3" algn="l"/>
            <a:r>
              <a:rPr lang="fr-FR" dirty="0" smtClean="0">
                <a:solidFill>
                  <a:schemeClr val="tx1"/>
                </a:solidFill>
              </a:rPr>
              <a:t>Box → OUT</a:t>
            </a:r>
          </a:p>
          <a:p>
            <a:pPr lvl="2" algn="l"/>
            <a:r>
              <a:rPr lang="fr-FR" sz="2000" b="1" dirty="0" err="1" smtClean="0">
                <a:solidFill>
                  <a:schemeClr val="tx1"/>
                </a:solidFill>
              </a:rPr>
              <a:t>Else</a:t>
            </a:r>
            <a:r>
              <a:rPr lang="fr-FR" sz="2000" b="1" dirty="0" smtClean="0">
                <a:solidFill>
                  <a:schemeClr val="tx1"/>
                </a:solidFill>
              </a:rPr>
              <a:t> If </a:t>
            </a:r>
            <a:r>
              <a:rPr lang="fr-FR" sz="2000" dirty="0">
                <a:solidFill>
                  <a:schemeClr val="tx1"/>
                </a:solidFill>
              </a:rPr>
              <a:t>(</a:t>
            </a:r>
            <a:r>
              <a:rPr lang="fr-FR" sz="2000" dirty="0" err="1">
                <a:solidFill>
                  <a:srgbClr val="00B0F0"/>
                </a:solidFill>
              </a:rPr>
              <a:t>sumPixel</a:t>
            </a:r>
            <a:r>
              <a:rPr lang="fr-FR" sz="2000" dirty="0">
                <a:solidFill>
                  <a:srgbClr val="00B0F0"/>
                </a:solidFill>
              </a:rPr>
              <a:t> </a:t>
            </a:r>
            <a:r>
              <a:rPr lang="fr-FR" sz="2000" dirty="0">
                <a:solidFill>
                  <a:schemeClr val="tx1"/>
                </a:solidFill>
              </a:rPr>
              <a:t>== </a:t>
            </a:r>
            <a:r>
              <a:rPr lang="fr-FR" sz="2000" dirty="0" err="1">
                <a:solidFill>
                  <a:srgbClr val="00B0F0"/>
                </a:solidFill>
              </a:rPr>
              <a:t>nbsPixel</a:t>
            </a:r>
            <a:r>
              <a:rPr lang="fr-FR" sz="2000" dirty="0" smtClean="0">
                <a:solidFill>
                  <a:schemeClr val="tx1"/>
                </a:solidFill>
              </a:rPr>
              <a:t>)</a:t>
            </a:r>
            <a:endParaRPr lang="fr-FR" sz="2000" dirty="0">
              <a:solidFill>
                <a:schemeClr val="tx1"/>
              </a:solidFill>
            </a:endParaRPr>
          </a:p>
          <a:p>
            <a:pPr lvl="3" algn="l"/>
            <a:r>
              <a:rPr lang="fr-FR" dirty="0" smtClean="0">
                <a:solidFill>
                  <a:schemeClr val="tx1"/>
                </a:solidFill>
              </a:rPr>
              <a:t>Box </a:t>
            </a:r>
            <a:r>
              <a:rPr lang="fr-FR" dirty="0">
                <a:solidFill>
                  <a:schemeClr val="tx1"/>
                </a:solidFill>
              </a:rPr>
              <a:t>→ </a:t>
            </a:r>
            <a:r>
              <a:rPr lang="fr-FR" dirty="0" smtClean="0">
                <a:solidFill>
                  <a:schemeClr val="tx1"/>
                </a:solidFill>
              </a:rPr>
              <a:t>IN</a:t>
            </a:r>
          </a:p>
          <a:p>
            <a:pPr lvl="2" algn="l"/>
            <a:r>
              <a:rPr lang="fr-FR" sz="2000" b="1" dirty="0" err="1" smtClean="0">
                <a:solidFill>
                  <a:schemeClr val="tx1"/>
                </a:solidFill>
              </a:rPr>
              <a:t>Else</a:t>
            </a:r>
            <a:endParaRPr lang="fr-FR" sz="2000" b="1" dirty="0">
              <a:solidFill>
                <a:schemeClr val="tx1"/>
              </a:solidFill>
            </a:endParaRPr>
          </a:p>
          <a:p>
            <a:pPr lvl="3" algn="l"/>
            <a:r>
              <a:rPr lang="fr-FR" dirty="0" smtClean="0">
                <a:solidFill>
                  <a:schemeClr val="tx1"/>
                </a:solidFill>
              </a:rPr>
              <a:t>Box </a:t>
            </a:r>
            <a:r>
              <a:rPr lang="fr-FR" dirty="0">
                <a:solidFill>
                  <a:schemeClr val="tx1"/>
                </a:solidFill>
              </a:rPr>
              <a:t>→ </a:t>
            </a:r>
            <a:r>
              <a:rPr lang="fr-FR" dirty="0" smtClean="0">
                <a:solidFill>
                  <a:schemeClr val="tx1"/>
                </a:solidFill>
              </a:rPr>
              <a:t>UNKNOWN</a:t>
            </a:r>
            <a:endParaRPr lang="fr-FR" dirty="0">
              <a:solidFill>
                <a:schemeClr val="tx1"/>
              </a:solidFill>
            </a:endParaRPr>
          </a:p>
          <a:p>
            <a:pPr lvl="3" algn="l"/>
            <a:endParaRPr lang="fr-FR" sz="1600" dirty="0" smtClean="0">
              <a:solidFill>
                <a:schemeClr val="tx1"/>
              </a:solidFill>
            </a:endParaRPr>
          </a:p>
        </p:txBody>
      </p:sp>
      <p:sp>
        <p:nvSpPr>
          <p:cNvPr id="2" name="Titre 1"/>
          <p:cNvSpPr>
            <a:spLocks noGrp="1"/>
          </p:cNvSpPr>
          <p:nvPr>
            <p:ph type="title"/>
          </p:nvPr>
        </p:nvSpPr>
        <p:spPr/>
        <p:txBody>
          <a:bodyPr/>
          <a:lstStyle/>
          <a:p>
            <a:r>
              <a:rPr lang="fr-FR" dirty="0" smtClean="0"/>
              <a:t>Image intégrale</a:t>
            </a:r>
            <a:endParaRPr lang="fr-FR" dirty="0"/>
          </a:p>
        </p:txBody>
      </p:sp>
    </p:spTree>
    <p:extLst>
      <p:ext uri="{BB962C8B-B14F-4D97-AF65-F5344CB8AC3E}">
        <p14:creationId xmlns:p14="http://schemas.microsoft.com/office/powerpoint/2010/main" val="887678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Estimation de la zone au temps t</a:t>
            </a:r>
          </a:p>
        </p:txBody>
      </p:sp>
      <p:sp>
        <p:nvSpPr>
          <p:cNvPr id="5" name="Espace réservé du contenu 4"/>
          <p:cNvSpPr>
            <a:spLocks noGrp="1"/>
          </p:cNvSpPr>
          <p:nvPr>
            <p:ph idx="1"/>
          </p:nvPr>
        </p:nvSpPr>
        <p:spPr/>
        <p:txBody>
          <a:bodyPr vert="horz" lIns="91440" tIns="45720" rIns="91440" bIns="45720" rtlCol="0" anchor="t">
            <a:normAutofit/>
          </a:bodyPr>
          <a:lstStyle/>
          <a:p>
            <a:r>
              <a:rPr lang="fr-FR" dirty="0"/>
              <a:t>Utilisation des intervalles</a:t>
            </a:r>
          </a:p>
          <a:p>
            <a:r>
              <a:rPr lang="fr-FR" dirty="0"/>
              <a:t>Modélisation des incertitudes par des ensembles épais:</a:t>
            </a:r>
          </a:p>
        </p:txBody>
      </p:sp>
      <p:pic>
        <p:nvPicPr>
          <p:cNvPr id="6" name="Image 5" descr="thick_function.png"/>
          <p:cNvPicPr>
            <a:picLocks noChangeAspect="1"/>
          </p:cNvPicPr>
          <p:nvPr/>
        </p:nvPicPr>
        <p:blipFill>
          <a:blip r:embed="rId3"/>
          <a:stretch>
            <a:fillRect/>
          </a:stretch>
        </p:blipFill>
        <p:spPr>
          <a:xfrm>
            <a:off x="4447919" y="2665069"/>
            <a:ext cx="4039112" cy="3329331"/>
          </a:xfrm>
          <a:prstGeom prst="rect">
            <a:avLst/>
          </a:prstGeom>
        </p:spPr>
      </p:pic>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850747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Avec des séparateurs</a:t>
            </a:r>
          </a:p>
        </p:txBody>
      </p:sp>
      <p:pic>
        <p:nvPicPr>
          <p:cNvPr id="4" name="Espace réservé du contenu 3" descr="1_boat_no_efficient_border.png"/>
          <p:cNvPicPr>
            <a:picLocks noGrp="1" noChangeAspect="1"/>
          </p:cNvPicPr>
          <p:nvPr>
            <p:ph idx="1"/>
          </p:nvPr>
        </p:nvPicPr>
        <p:blipFill>
          <a:blip r:embed="rId3"/>
          <a:stretch>
            <a:fillRect/>
          </a:stretch>
        </p:blipFill>
        <p:spPr>
          <a:xfrm>
            <a:off x="4285852" y="1624771"/>
            <a:ext cx="4363248" cy="4372044"/>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949952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Avec inversion d'ensembles épais</a:t>
            </a:r>
          </a:p>
        </p:txBody>
      </p:sp>
      <p:pic>
        <p:nvPicPr>
          <p:cNvPr id="4" name="Espace réservé du contenu 3" descr="1_boat_efficient_border.png"/>
          <p:cNvPicPr>
            <a:picLocks noGrp="1" noChangeAspect="1"/>
          </p:cNvPicPr>
          <p:nvPr>
            <p:ph idx="1"/>
          </p:nvPr>
        </p:nvPicPr>
        <p:blipFill>
          <a:blip r:embed="rId3"/>
          <a:stretch>
            <a:fillRect/>
          </a:stretch>
        </p:blipFill>
        <p:spPr>
          <a:xfrm>
            <a:off x="4192709" y="1699870"/>
            <a:ext cx="4549534" cy="4221846"/>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92897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Sur plusieurs robots</a:t>
            </a:r>
          </a:p>
        </p:txBody>
      </p:sp>
      <p:pic>
        <p:nvPicPr>
          <p:cNvPr id="4" name="Espace réservé du contenu 3" descr="4_boat_overwriting_border.png"/>
          <p:cNvPicPr>
            <a:picLocks noGrp="1" noChangeAspect="1"/>
          </p:cNvPicPr>
          <p:nvPr>
            <p:ph idx="1"/>
          </p:nvPr>
        </p:nvPicPr>
        <p:blipFill>
          <a:blip r:embed="rId3"/>
          <a:stretch>
            <a:fillRect/>
          </a:stretch>
        </p:blipFill>
        <p:spPr>
          <a:xfrm>
            <a:off x="3252054" y="1217413"/>
            <a:ext cx="6430844" cy="4945577"/>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061379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Calibri Light" charset="0"/>
              </a:rPr>
              <a:t>Sur plusieurs robots</a:t>
            </a:r>
          </a:p>
        </p:txBody>
      </p:sp>
      <p:pic>
        <p:nvPicPr>
          <p:cNvPr id="4" name="Espace réservé du contenu 3" descr="2_boat_overwriting_border.png"/>
          <p:cNvPicPr>
            <a:picLocks noGrp="1" noChangeAspect="1"/>
          </p:cNvPicPr>
          <p:nvPr>
            <p:ph idx="1"/>
          </p:nvPr>
        </p:nvPicPr>
        <p:blipFill>
          <a:blip r:embed="rId3"/>
          <a:stretch>
            <a:fillRect/>
          </a:stretch>
        </p:blipFill>
        <p:spPr>
          <a:xfrm>
            <a:off x="3733141" y="1294480"/>
            <a:ext cx="5468669" cy="5006307"/>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23405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Correction des chevauchements</a:t>
            </a:r>
          </a:p>
        </p:txBody>
      </p:sp>
      <p:pic>
        <p:nvPicPr>
          <p:cNvPr id="4" name="Espace réservé du contenu 3" descr="4_boat_right_border.png"/>
          <p:cNvPicPr>
            <a:picLocks noGrp="1" noChangeAspect="1"/>
          </p:cNvPicPr>
          <p:nvPr>
            <p:ph idx="1"/>
          </p:nvPr>
        </p:nvPicPr>
        <p:blipFill>
          <a:blip r:embed="rId3"/>
          <a:stretch>
            <a:fillRect/>
          </a:stretch>
        </p:blipFill>
        <p:spPr>
          <a:xfrm>
            <a:off x="3985068" y="1320800"/>
            <a:ext cx="4964816" cy="4902169"/>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952679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989944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892" y="2838534"/>
            <a:ext cx="3172236" cy="3240000"/>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854" y="2838534"/>
            <a:ext cx="3163565" cy="3240000"/>
          </a:xfrm>
          <a:prstGeom prst="rect">
            <a:avLst/>
          </a:prstGeom>
        </p:spPr>
      </p:pic>
      <p:grpSp>
        <p:nvGrpSpPr>
          <p:cNvPr id="8" name="Groupe 7"/>
          <p:cNvGrpSpPr/>
          <p:nvPr/>
        </p:nvGrpSpPr>
        <p:grpSpPr>
          <a:xfrm>
            <a:off x="2921039" y="1738216"/>
            <a:ext cx="6733254" cy="994375"/>
            <a:chOff x="2921039" y="1738216"/>
            <a:chExt cx="6733254" cy="994375"/>
          </a:xfrm>
        </p:grpSpPr>
        <mc:AlternateContent xmlns:mc="http://schemas.openxmlformats.org/markup-compatibility/2006" xmlns:a14="http://schemas.microsoft.com/office/drawing/2010/main">
          <mc:Choice Requires="a14">
            <p:sp>
              <p:nvSpPr>
                <p:cNvPr id="2" name="Rectangle 1"/>
                <p:cNvSpPr/>
                <p:nvPr/>
              </p:nvSpPr>
              <p:spPr>
                <a:xfrm>
                  <a:off x="2921039" y="1738216"/>
                  <a:ext cx="6733254" cy="994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𝕏</m:t>
                        </m:r>
                        <m:d>
                          <m:dPr>
                            <m:ctrlPr>
                              <a:rPr lang="fr-FR" sz="2400" i="1">
                                <a:latin typeface="Cambria Math" panose="02040503050406030204" pitchFamily="18" charset="0"/>
                              </a:rPr>
                            </m:ctrlPr>
                          </m:dPr>
                          <m:e>
                            <m:r>
                              <a:rPr lang="fr-FR" sz="2400" i="1">
                                <a:latin typeface="Cambria Math" panose="02040503050406030204" pitchFamily="18" charset="0"/>
                              </a:rPr>
                              <m:t>𝑡</m:t>
                            </m:r>
                          </m:e>
                        </m:d>
                        <m:r>
                          <a:rPr lang="fr-FR" sz="2400" i="1">
                            <a:latin typeface="Cambria Math" panose="02040503050406030204" pitchFamily="18" charset="0"/>
                          </a:rPr>
                          <m:t>=</m:t>
                        </m:r>
                        <m:r>
                          <a:rPr lang="fr-FR" sz="2400" b="0" i="0">
                            <a:latin typeface="Cambria Math" panose="02040503050406030204" pitchFamily="18" charset="0"/>
                          </a:rPr>
                          <m:t>𝔾</m:t>
                        </m:r>
                        <m:r>
                          <a:rPr lang="fr-FR" sz="2400" b="0" i="0">
                            <a:latin typeface="Cambria Math" panose="02040503050406030204" pitchFamily="18" charset="0"/>
                          </a:rPr>
                          <m:t>∩</m:t>
                        </m:r>
                        <m:sSub>
                          <m:sSubPr>
                            <m:ctrlPr>
                              <a:rPr lang="fr-FR" sz="2400" i="1">
                                <a:latin typeface="Cambria Math" panose="02040503050406030204" pitchFamily="18" charset="0"/>
                              </a:rPr>
                            </m:ctrlPr>
                          </m:sSubPr>
                          <m:e>
                            <m:r>
                              <a:rPr lang="fr-FR" sz="2400" b="0" i="0">
                                <a:latin typeface="Cambria Math" panose="02040503050406030204" pitchFamily="18" charset="0"/>
                              </a:rPr>
                              <m:t>𝔽</m:t>
                            </m:r>
                          </m:e>
                          <m:sub>
                            <m:r>
                              <m:rPr>
                                <m:sty m:val="p"/>
                              </m:rPr>
                              <a:rPr lang="fr-FR" sz="2400" b="0" i="0">
                                <a:latin typeface="Cambria Math" panose="02040503050406030204" pitchFamily="18" charset="0"/>
                                <a:ea typeface="Cambria Math" panose="02040503050406030204" pitchFamily="18" charset="0"/>
                              </a:rPr>
                              <m:t>δ</m:t>
                            </m:r>
                          </m:sub>
                        </m:sSub>
                        <m:r>
                          <a:rPr lang="fr-FR" sz="2400" b="0" i="0">
                            <a:latin typeface="Cambria Math" panose="02040503050406030204" pitchFamily="18" charset="0"/>
                            <a:ea typeface="Cambria Math" panose="02040503050406030204" pitchFamily="18" charset="0"/>
                          </a:rPr>
                          <m:t>(</m:t>
                        </m:r>
                        <m:r>
                          <a:rPr lang="fr-FR" sz="2400" b="0" i="0">
                            <a:latin typeface="Cambria Math" panose="02040503050406030204" pitchFamily="18" charset="0"/>
                          </a:rPr>
                          <m:t>𝕏</m:t>
                        </m:r>
                        <m:d>
                          <m:dPr>
                            <m:ctrlPr>
                              <a:rPr lang="fr-FR" sz="2400" i="1">
                                <a:latin typeface="Cambria Math" panose="02040503050406030204" pitchFamily="18" charset="0"/>
                              </a:rPr>
                            </m:ctrlPr>
                          </m:dPr>
                          <m:e>
                            <m:r>
                              <m:rPr>
                                <m:sty m:val="p"/>
                              </m:rPr>
                              <a:rPr lang="fr-FR" sz="2400" b="0" i="0">
                                <a:latin typeface="Cambria Math" panose="02040503050406030204" pitchFamily="18" charset="0"/>
                              </a:rPr>
                              <m:t>t</m:t>
                            </m:r>
                            <m:r>
                              <a:rPr lang="fr-FR" sz="2400" b="0" i="0">
                                <a:latin typeface="Cambria Math" panose="02040503050406030204" pitchFamily="18" charset="0"/>
                              </a:rPr>
                              <m:t>−</m:t>
                            </m:r>
                            <m:r>
                              <m:rPr>
                                <m:sty m:val="p"/>
                              </m:rPr>
                              <a:rPr lang="fr-FR" sz="2400" b="0" i="0">
                                <a:latin typeface="Cambria Math" panose="02040503050406030204" pitchFamily="18" charset="0"/>
                                <a:ea typeface="Cambria Math" panose="02040503050406030204" pitchFamily="18" charset="0"/>
                              </a:rPr>
                              <m:t>δ</m:t>
                            </m:r>
                          </m:e>
                        </m:d>
                        <m:r>
                          <a:rPr lang="fr-FR" sz="2400" b="0" i="0">
                            <a:latin typeface="Cambria Math" panose="02040503050406030204" pitchFamily="18" charset="0"/>
                            <a:ea typeface="Cambria Math" panose="02040503050406030204" pitchFamily="18" charset="0"/>
                          </a:rPr>
                          <m:t>)</m:t>
                        </m:r>
                        <m:r>
                          <a:rPr lang="fr-FR" sz="2400" i="1">
                            <a:latin typeface="Cambria Math" panose="02040503050406030204" pitchFamily="18" charset="0"/>
                          </a:rPr>
                          <m:t>∩</m:t>
                        </m:r>
                        <m:nary>
                          <m:naryPr>
                            <m:chr m:val="⋂"/>
                            <m:supHide m:val="on"/>
                            <m:ctrlPr>
                              <a:rPr lang="fr-FR" sz="2400" i="1">
                                <a:latin typeface="Cambria Math" panose="02040503050406030204" pitchFamily="18" charset="0"/>
                              </a:rPr>
                            </m:ctrlPr>
                          </m:naryPr>
                          <m:sub>
                            <m:r>
                              <m:rPr>
                                <m:brk m:alnAt="7"/>
                              </m:rPr>
                              <a:rPr lang="fr-FR" sz="2400" i="1">
                                <a:latin typeface="Cambria Math" panose="02040503050406030204" pitchFamily="18" charset="0"/>
                              </a:rPr>
                              <m:t>𝑖</m:t>
                            </m:r>
                          </m:sub>
                          <m:sup/>
                          <m:e>
                            <m:sSubSup>
                              <m:sSubSupPr>
                                <m:ctrlPr>
                                  <a:rPr lang="fr-FR" sz="2400" i="1">
                                    <a:latin typeface="Cambria Math" panose="02040503050406030204" pitchFamily="18" charset="0"/>
                                  </a:rPr>
                                </m:ctrlPr>
                              </m:sSubSupPr>
                              <m:e>
                                <m:r>
                                  <a:rPr lang="fr-FR" sz="2400" i="1">
                                    <a:latin typeface="Cambria Math" panose="02040503050406030204" pitchFamily="18" charset="0"/>
                                  </a:rPr>
                                  <m:t>𝑔</m:t>
                                </m:r>
                              </m:e>
                              <m:sub>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𝑖</m:t>
                                    </m:r>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𝑡</m:t>
                                            </m:r>
                                          </m:e>
                                          <m:sub>
                                            <m:r>
                                              <a:rPr lang="fr-FR" sz="2400" i="1">
                                                <a:latin typeface="Cambria Math" panose="02040503050406030204" pitchFamily="18" charset="0"/>
                                              </a:rPr>
                                              <m:t>1</m:t>
                                            </m:r>
                                          </m:sub>
                                        </m:sSub>
                                      </m:e>
                                    </m:d>
                                  </m:sub>
                                </m:sSub>
                              </m:sub>
                              <m:sup>
                                <m:r>
                                  <a:rPr lang="fr-FR" sz="2400" i="1">
                                    <a:latin typeface="Cambria Math" panose="02040503050406030204" pitchFamily="18" charset="0"/>
                                  </a:rPr>
                                  <m:t>−1</m:t>
                                </m:r>
                              </m:sup>
                            </m:sSubSup>
                            <m:r>
                              <a:rPr lang="fr-FR" sz="2400" i="1">
                                <a:latin typeface="Cambria Math" panose="02040503050406030204" pitchFamily="18" charset="0"/>
                              </a:rPr>
                              <m:t>(</m:t>
                            </m:r>
                            <m:d>
                              <m:dPr>
                                <m:begChr m:val="["/>
                                <m:endChr m:val="]"/>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𝑑</m:t>
                                    </m:r>
                                  </m:e>
                                  <m:sub>
                                    <m:r>
                                      <a:rPr lang="fr-FR" sz="2400" i="1">
                                        <a:latin typeface="Cambria Math" panose="02040503050406030204" pitchFamily="18" charset="0"/>
                                      </a:rPr>
                                      <m:t>𝑖</m:t>
                                    </m:r>
                                  </m:sub>
                                </m:sSub>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𝑡</m:t>
                                        </m:r>
                                      </m:e>
                                      <m:sub>
                                        <m:r>
                                          <a:rPr lang="fr-FR" sz="2400" i="1">
                                            <a:latin typeface="Cambria Math" panose="02040503050406030204" pitchFamily="18" charset="0"/>
                                          </a:rPr>
                                          <m:t>1</m:t>
                                        </m:r>
                                      </m:sub>
                                    </m:sSub>
                                  </m:e>
                                </m:d>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m:t>
                                </m:r>
                              </m:e>
                            </m:d>
                            <m:r>
                              <a:rPr lang="fr-FR" sz="2400" i="1">
                                <a:latin typeface="Cambria Math" panose="02040503050406030204" pitchFamily="18" charset="0"/>
                                <a:ea typeface="Cambria Math" panose="02040503050406030204" pitchFamily="18" charset="0"/>
                              </a:rPr>
                              <m:t>)</m:t>
                            </m:r>
                          </m:e>
                        </m:nary>
                      </m:oMath>
                    </m:oMathPara>
                  </a14:m>
                  <a:endParaRPr lang="fr-FR" sz="2400" dirty="0"/>
                </a:p>
              </p:txBody>
            </p:sp>
          </mc:Choice>
          <mc:Fallback xmlns="">
            <p:sp>
              <p:nvSpPr>
                <p:cNvPr id="2" name="Rectangle 1"/>
                <p:cNvSpPr>
                  <a:spLocks noRot="1" noChangeAspect="1" noMove="1" noResize="1" noEditPoints="1" noAdjustHandles="1" noChangeArrowheads="1" noChangeShapeType="1" noTextEdit="1"/>
                </p:cNvSpPr>
                <p:nvPr/>
              </p:nvSpPr>
              <p:spPr>
                <a:xfrm>
                  <a:off x="2921039" y="1738216"/>
                  <a:ext cx="6733254" cy="994375"/>
                </a:xfrm>
                <a:prstGeom prst="rect">
                  <a:avLst/>
                </a:prstGeom>
                <a:blipFill rotWithShape="1">
                  <a:blip r:embed="rId4"/>
                  <a:stretch>
                    <a:fillRect/>
                  </a:stretch>
                </a:blipFill>
              </p:spPr>
              <p:txBody>
                <a:bodyPr/>
                <a:lstStyle/>
                <a:p>
                  <a:r>
                    <a:rPr lang="fr-FR">
                      <a:noFill/>
                    </a:rPr>
                    <a:t> </a:t>
                  </a:r>
                </a:p>
              </p:txBody>
            </p:sp>
          </mc:Fallback>
        </mc:AlternateContent>
        <p:sp>
          <p:nvSpPr>
            <p:cNvPr id="3" name="Rectangle 2"/>
            <p:cNvSpPr/>
            <p:nvPr/>
          </p:nvSpPr>
          <p:spPr>
            <a:xfrm>
              <a:off x="3800104" y="1746943"/>
              <a:ext cx="2612571" cy="961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9" name="Espace réservé du numéro de diapositive 8"/>
          <p:cNvSpPr>
            <a:spLocks noGrp="1"/>
          </p:cNvSpPr>
          <p:nvPr>
            <p:ph type="sldNum" sz="quarter" idx="4"/>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416360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sp>
        <p:nvSpPr>
          <p:cNvPr id="5" name="Ellipse 4"/>
          <p:cNvSpPr/>
          <p:nvPr/>
        </p:nvSpPr>
        <p:spPr>
          <a:xfrm>
            <a:off x="2612571" y="2571943"/>
            <a:ext cx="1440000" cy="144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a:t>
            </a:r>
            <a:endParaRPr lang="fr-FR" dirty="0"/>
          </a:p>
        </p:txBody>
      </p:sp>
      <p:sp>
        <p:nvSpPr>
          <p:cNvPr id="6" name="Ellipse 5"/>
          <p:cNvSpPr/>
          <p:nvPr/>
        </p:nvSpPr>
        <p:spPr>
          <a:xfrm>
            <a:off x="4269410" y="2661943"/>
            <a:ext cx="1260000" cy="126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T-1</a:t>
            </a:r>
            <a:endParaRPr lang="fr-FR" dirty="0"/>
          </a:p>
        </p:txBody>
      </p:sp>
      <p:sp>
        <p:nvSpPr>
          <p:cNvPr id="7" name="Ellipse 6"/>
          <p:cNvSpPr/>
          <p:nvPr/>
        </p:nvSpPr>
        <p:spPr>
          <a:xfrm>
            <a:off x="8315158" y="2931943"/>
            <a:ext cx="720000" cy="72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T-4</a:t>
            </a:r>
            <a:endParaRPr lang="fr-FR" dirty="0"/>
          </a:p>
        </p:txBody>
      </p:sp>
      <p:sp>
        <p:nvSpPr>
          <p:cNvPr id="8" name="Ellipse 7"/>
          <p:cNvSpPr/>
          <p:nvPr/>
        </p:nvSpPr>
        <p:spPr>
          <a:xfrm>
            <a:off x="5780431" y="2751943"/>
            <a:ext cx="1080000" cy="108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T-2</a:t>
            </a:r>
            <a:endParaRPr lang="fr-FR" dirty="0"/>
          </a:p>
        </p:txBody>
      </p:sp>
      <p:sp>
        <p:nvSpPr>
          <p:cNvPr id="9" name="Ellipse 8"/>
          <p:cNvSpPr/>
          <p:nvPr/>
        </p:nvSpPr>
        <p:spPr>
          <a:xfrm>
            <a:off x="7172930" y="2841943"/>
            <a:ext cx="900000" cy="90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T-3</a:t>
            </a:r>
            <a:endParaRPr lang="fr-FR" dirty="0"/>
          </a:p>
        </p:txBody>
      </p:sp>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21126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5"/>
            <a:ext cx="10515600" cy="1325563"/>
          </a:xfrm>
        </p:spPr>
        <p:txBody>
          <a:bodyPr/>
          <a:lstStyle/>
          <a:p>
            <a:pPr algn="ctr"/>
            <a:r>
              <a:rPr lang="fr-FR" dirty="0" smtClean="0"/>
              <a:t>Trace des robots</a:t>
            </a:r>
            <a:endParaRPr lang="fr-FR" dirty="0"/>
          </a:p>
        </p:txBody>
      </p:sp>
      <p:grpSp>
        <p:nvGrpSpPr>
          <p:cNvPr id="20" name="Groupe 19"/>
          <p:cNvGrpSpPr/>
          <p:nvPr/>
        </p:nvGrpSpPr>
        <p:grpSpPr>
          <a:xfrm>
            <a:off x="2518005" y="2901211"/>
            <a:ext cx="1440000" cy="1080654"/>
            <a:chOff x="2518005" y="2901211"/>
            <a:chExt cx="1440000" cy="1080654"/>
          </a:xfrm>
        </p:grpSpPr>
        <p:sp>
          <p:nvSpPr>
            <p:cNvPr id="2" name="Ellipse 1"/>
            <p:cNvSpPr/>
            <p:nvPr/>
          </p:nvSpPr>
          <p:spPr>
            <a:xfrm>
              <a:off x="2518005" y="2901211"/>
              <a:ext cx="1080000" cy="1080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2788005" y="2991756"/>
              <a:ext cx="900000" cy="9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3058005" y="3081756"/>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3310909" y="3171756"/>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3598005" y="3261538"/>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ectangle 18"/>
          <p:cNvSpPr/>
          <p:nvPr/>
        </p:nvSpPr>
        <p:spPr>
          <a:xfrm>
            <a:off x="2018805" y="4453247"/>
            <a:ext cx="2220686" cy="4393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T-1</a:t>
            </a:r>
            <a:endParaRPr lang="fr-FR" dirty="0">
              <a:solidFill>
                <a:schemeClr val="tx1"/>
              </a:solidFill>
            </a:endParaRPr>
          </a:p>
        </p:txBody>
      </p:sp>
      <p:grpSp>
        <p:nvGrpSpPr>
          <p:cNvPr id="22" name="Groupe 21"/>
          <p:cNvGrpSpPr/>
          <p:nvPr/>
        </p:nvGrpSpPr>
        <p:grpSpPr>
          <a:xfrm>
            <a:off x="6193894" y="2850128"/>
            <a:ext cx="1188000" cy="864000"/>
            <a:chOff x="2518005" y="2901211"/>
            <a:chExt cx="1440000" cy="1080654"/>
          </a:xfrm>
        </p:grpSpPr>
        <p:sp>
          <p:nvSpPr>
            <p:cNvPr id="23" name="Ellipse 22"/>
            <p:cNvSpPr/>
            <p:nvPr/>
          </p:nvSpPr>
          <p:spPr>
            <a:xfrm>
              <a:off x="2518005" y="2901211"/>
              <a:ext cx="1080000" cy="1080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2788005" y="2991756"/>
              <a:ext cx="900000" cy="9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3058005" y="3081756"/>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3310909" y="3171756"/>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3598005" y="3261538"/>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27"/>
          <p:cNvSpPr/>
          <p:nvPr/>
        </p:nvSpPr>
        <p:spPr>
          <a:xfrm>
            <a:off x="5448051" y="4453246"/>
            <a:ext cx="2220686" cy="4393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T-1 érodé</a:t>
            </a:r>
            <a:endParaRPr lang="fr-FR" dirty="0">
              <a:solidFill>
                <a:schemeClr val="tx1"/>
              </a:solidFill>
            </a:endParaRPr>
          </a:p>
        </p:txBody>
      </p:sp>
      <p:sp>
        <p:nvSpPr>
          <p:cNvPr id="29" name="Ellipse 28"/>
          <p:cNvSpPr/>
          <p:nvPr/>
        </p:nvSpPr>
        <p:spPr>
          <a:xfrm>
            <a:off x="5806480" y="2741975"/>
            <a:ext cx="1080000" cy="1080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T</a:t>
            </a:r>
            <a:endParaRPr lang="fr-FR" dirty="0"/>
          </a:p>
        </p:txBody>
      </p:sp>
      <p:sp>
        <p:nvSpPr>
          <p:cNvPr id="30" name="Rectangle 29"/>
          <p:cNvSpPr/>
          <p:nvPr/>
        </p:nvSpPr>
        <p:spPr>
          <a:xfrm>
            <a:off x="5451265" y="4453247"/>
            <a:ext cx="2220686" cy="439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Instant T</a:t>
            </a:r>
            <a:endParaRPr lang="fr-FR" dirty="0">
              <a:solidFill>
                <a:schemeClr val="tx1"/>
              </a:solidFill>
            </a:endParaRP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42719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Trace des </a:t>
            </a:r>
            <a:r>
              <a:rPr lang="fr-FR" dirty="0" smtClean="0"/>
              <a:t>robots</a:t>
            </a:r>
            <a:endParaRPr lang="fr-FR" dirty="0"/>
          </a:p>
        </p:txBody>
      </p:sp>
      <p:pic>
        <p:nvPicPr>
          <p:cNvPr id="4" name="test_video_khad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88798" y="1795485"/>
            <a:ext cx="4214403" cy="4320000"/>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023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Secure Zone Non Validée</a:t>
            </a:r>
            <a:endParaRPr lang="fr-FR" dirty="0"/>
          </a:p>
        </p:txBody>
      </p:sp>
      <p:pic>
        <p:nvPicPr>
          <p:cNvPr id="5" name="video_fail_10_robots">
            <a:hlinkClick r:id="" action="ppaction://media"/>
          </p:cNvPr>
          <p:cNvPicPr>
            <a:picLocks noGrp="1" noChangeAspect="1"/>
          </p:cNvPicPr>
          <p:nvPr>
            <p:ph idx="1"/>
            <a:videoFile r:link="rId1"/>
            <p:extLst>
              <p:ext uri="{DAA4B4D4-6D71-4841-9C94-3DE7FCFB9230}">
                <p14:media xmlns:p14="http://schemas.microsoft.com/office/powerpoint/2010/main" r:embed="rId2">
                  <p14:trim st="70452" end="211191"/>
                </p14:media>
              </p:ext>
            </p:extLst>
          </p:nvPr>
        </p:nvPicPr>
        <p:blipFill>
          <a:blip r:embed="rId4"/>
          <a:stretch>
            <a:fillRect/>
          </a:stretch>
        </p:blipFill>
        <p:spPr>
          <a:xfrm>
            <a:off x="3973513" y="1837657"/>
            <a:ext cx="4244975" cy="4351338"/>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4" name="Espace réservé du numéro de diapositive 3"/>
          <p:cNvSpPr>
            <a:spLocks noGrp="1"/>
          </p:cNvSpPr>
          <p:nvPr>
            <p:ph type="sldNum" sz="quarter" idx="4"/>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63445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Secure Zone Validée</a:t>
            </a:r>
            <a:endParaRPr lang="fr-FR" dirty="0"/>
          </a:p>
        </p:txBody>
      </p:sp>
      <p:pic>
        <p:nvPicPr>
          <p:cNvPr id="4" name="video_with_robot_good_sca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73513" y="1825625"/>
            <a:ext cx="4244975" cy="4351338"/>
          </a:xfr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22812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b="1" dirty="0" smtClean="0">
                <a:solidFill>
                  <a:srgbClr val="FF0000"/>
                </a:solidFill>
              </a:rPr>
              <a:t>1 - Trajectoire elliptique</a:t>
            </a:r>
          </a:p>
          <a:p>
            <a:pPr lvl="1">
              <a:spcAft>
                <a:spcPts val="1800"/>
              </a:spcAft>
            </a:pPr>
            <a:r>
              <a:rPr lang="fr-FR" dirty="0" smtClean="0"/>
              <a:t>2 - Champ de potentiel</a:t>
            </a:r>
          </a:p>
          <a:p>
            <a:pPr lvl="1">
              <a:spcAft>
                <a:spcPts val="1800"/>
              </a:spcAft>
            </a:pPr>
            <a:r>
              <a:rPr lang="fr-FR" dirty="0" smtClean="0"/>
              <a:t>3 </a:t>
            </a:r>
            <a:r>
              <a:rPr lang="fr-FR" dirty="0" smtClean="0"/>
              <a:t>– Linéarisation par bouclage</a:t>
            </a:r>
          </a:p>
          <a:p>
            <a:pPr>
              <a:spcAft>
                <a:spcPts val="1800"/>
              </a:spcAft>
            </a:pPr>
            <a:r>
              <a:rPr lang="fr-FR" dirty="0" smtClean="0"/>
              <a:t>III</a:t>
            </a:r>
            <a:r>
              <a:rPr lang="fr-FR" dirty="0"/>
              <a:t>.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410441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3" name="Espace réservé du contenu 2"/>
          <p:cNvSpPr>
            <a:spLocks noGrp="1"/>
          </p:cNvSpPr>
          <p:nvPr>
            <p:ph idx="1"/>
          </p:nvPr>
        </p:nvSpPr>
        <p:spPr>
          <a:xfrm>
            <a:off x="1545465" y="1841678"/>
            <a:ext cx="4730323" cy="3869945"/>
          </a:xfrm>
        </p:spPr>
        <p:txBody>
          <a:bodyPr anchor="t"/>
          <a:lstStyle/>
          <a:p>
            <a:r>
              <a:rPr lang="fr-FR" dirty="0"/>
              <a:t>Sélection des valeurs limitantes de </a:t>
            </a:r>
            <a:r>
              <a:rPr lang="fr-FR" dirty="0" smtClean="0"/>
              <a:t>l’ellipse</a:t>
            </a:r>
            <a:endParaRPr lang="fr-FR" dirty="0"/>
          </a:p>
          <a:p>
            <a:pPr marL="0" indent="0">
              <a:buNone/>
            </a:pPr>
            <a:endParaRPr lang="fr-FR" dirty="0"/>
          </a:p>
        </p:txBody>
      </p:sp>
      <p:sp>
        <p:nvSpPr>
          <p:cNvPr id="6" name="Ellipse 5"/>
          <p:cNvSpPr/>
          <p:nvPr/>
        </p:nvSpPr>
        <p:spPr>
          <a:xfrm>
            <a:off x="9610154" y="59837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692232"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9340304" y="20058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7252072" y="571162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8357913" y="14297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37729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9610154" y="59837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9682162" y="5102201"/>
            <a:ext cx="450230" cy="8815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0" name="Espace réservé du pied de page 9"/>
          <p:cNvSpPr>
            <a:spLocks noGrp="1"/>
          </p:cNvSpPr>
          <p:nvPr>
            <p:ph type="ftr" sz="quarter" idx="3"/>
          </p:nvPr>
        </p:nvSpPr>
        <p:spPr/>
        <p:txBody>
          <a:bodyPr/>
          <a:lstStyle/>
          <a:p>
            <a:pPr algn="ctr"/>
            <a:r>
              <a:rPr lang="fr-FR" smtClean="0"/>
              <a:t>Projet Gascogne 2016 - 19 février 2016</a:t>
            </a:r>
            <a:endParaRPr lang="en-US" dirty="0"/>
          </a:p>
        </p:txBody>
      </p:sp>
      <p:sp>
        <p:nvSpPr>
          <p:cNvPr id="11" name="Espace réservé du numéro de diapositive 10"/>
          <p:cNvSpPr>
            <a:spLocks noGrp="1"/>
          </p:cNvSpPr>
          <p:nvPr>
            <p:ph type="sldNum" sz="quarter" idx="4"/>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918356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8573551"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0060384" y="4958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8645560" y="5102201"/>
            <a:ext cx="1486833" cy="73756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12" name="Espace réservé du numéro de diapositive 11"/>
          <p:cNvSpPr>
            <a:spLocks noGrp="1"/>
          </p:cNvSpPr>
          <p:nvPr>
            <p:ph type="sldNum" sz="quarter" idx="4"/>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810215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b="1" dirty="0">
                <a:solidFill>
                  <a:srgbClr val="FF0000"/>
                </a:solidFill>
              </a:rPr>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4064724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8573551" y="583976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9316967" y="20058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8645559" y="2149873"/>
            <a:ext cx="743416" cy="368989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2" name="Espace réservé du pied de page 11"/>
          <p:cNvSpPr>
            <a:spLocks noGrp="1"/>
          </p:cNvSpPr>
          <p:nvPr>
            <p:ph type="ftr" sz="quarter" idx="3"/>
          </p:nvPr>
        </p:nvSpPr>
        <p:spPr/>
        <p:txBody>
          <a:bodyPr/>
          <a:lstStyle/>
          <a:p>
            <a:pPr algn="ctr"/>
            <a:r>
              <a:rPr lang="fr-FR" smtClean="0"/>
              <a:t>Projet Gascogne 2016 - 19 février 2016</a:t>
            </a:r>
            <a:endParaRPr lang="en-US" dirty="0"/>
          </a:p>
        </p:txBody>
      </p:sp>
      <p:sp>
        <p:nvSpPr>
          <p:cNvPr id="13" name="Espace réservé du numéro de diapositive 12"/>
          <p:cNvSpPr>
            <a:spLocks noGrp="1"/>
          </p:cNvSpPr>
          <p:nvPr>
            <p:ph type="sldNum" sz="quarter" idx="4"/>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418008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6" name="Ellipse 5"/>
          <p:cNvSpPr/>
          <p:nvPr/>
        </p:nvSpPr>
        <p:spPr>
          <a:xfrm>
            <a:off x="7252072" y="57139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8353035" y="14297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cxnSpLocks/>
            <a:stCxn id="7" idx="4"/>
            <a:endCxn id="6" idx="0"/>
          </p:cNvCxnSpPr>
          <p:nvPr/>
        </p:nvCxnSpPr>
        <p:spPr>
          <a:xfrm flipH="1">
            <a:off x="7324081" y="1573808"/>
            <a:ext cx="1100963" cy="414016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1"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p>
          <a:p>
            <a:pPr marL="0" indent="0">
              <a:buFont typeface="Arial" panose="020B0604020202020204" pitchFamily="34" charset="0"/>
              <a:buNone/>
            </a:pPr>
            <a:endParaRPr lang="fr-FR" dirty="0"/>
          </a:p>
        </p:txBody>
      </p:sp>
      <p:sp>
        <p:nvSpPr>
          <p:cNvPr id="12" name="Espace réservé du pied de page 11"/>
          <p:cNvSpPr>
            <a:spLocks noGrp="1"/>
          </p:cNvSpPr>
          <p:nvPr>
            <p:ph type="ftr" sz="quarter" idx="3"/>
          </p:nvPr>
        </p:nvSpPr>
        <p:spPr/>
        <p:txBody>
          <a:bodyPr/>
          <a:lstStyle/>
          <a:p>
            <a:pPr algn="ctr"/>
            <a:r>
              <a:rPr lang="fr-FR" smtClean="0"/>
              <a:t>Projet Gascogne 2016 - 19 février 2016</a:t>
            </a:r>
            <a:endParaRPr lang="en-US" dirty="0"/>
          </a:p>
        </p:txBody>
      </p:sp>
      <p:sp>
        <p:nvSpPr>
          <p:cNvPr id="13" name="Espace réservé du numéro de diapositive 12"/>
          <p:cNvSpPr>
            <a:spLocks noGrp="1"/>
          </p:cNvSpPr>
          <p:nvPr>
            <p:ph type="sldNum" sz="quarter" idx="4"/>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603944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2" name="Ellipse 11"/>
          <p:cNvSpPr/>
          <p:nvPr/>
        </p:nvSpPr>
        <p:spPr>
          <a:xfrm>
            <a:off x="8212365" y="37136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76125" y="3261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7317270" y="37136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759860" y="41660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endParaRPr lang="fr-FR" dirty="0"/>
          </a:p>
          <a:p>
            <a:pPr marL="0" indent="0">
              <a:buFont typeface="Arial" panose="020B0604020202020204" pitchFamily="34" charset="0"/>
              <a:buNone/>
            </a:pPr>
            <a:endParaRPr lang="fr-FR" dirty="0"/>
          </a:p>
        </p:txBody>
      </p:sp>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95090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p>
          <a:p>
            <a:pPr lvl="1"/>
            <a:r>
              <a:rPr lang="fr-FR" dirty="0" smtClean="0"/>
              <a:t>Transformation linéaire</a:t>
            </a:r>
            <a:endParaRPr lang="fr-FR" dirty="0"/>
          </a:p>
          <a:p>
            <a:pPr marL="0" indent="0">
              <a:buFont typeface="Arial" panose="020B0604020202020204" pitchFamily="34" charse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3" name="Ellipse 12"/>
          <p:cNvSpPr/>
          <p:nvPr/>
        </p:nvSpPr>
        <p:spPr>
          <a:xfrm>
            <a:off x="8193215" y="36051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7746693" y="1410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298120" y="36051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745668" y="58000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 name="CaixaDeTexto 4"/>
              <p:cNvSpPr txBox="1"/>
              <p:nvPr/>
            </p:nvSpPr>
            <p:spPr>
              <a:xfrm>
                <a:off x="2878942" y="4993821"/>
                <a:ext cx="2063367" cy="517642"/>
              </a:xfrm>
              <a:prstGeom prst="rect">
                <a:avLst/>
              </a:prstGeom>
              <a:noFill/>
            </p:spPr>
            <p:txBody>
              <a:bodyPr wrap="square" lIns="0" tIns="0" rIns="0" bIns="0" rtlCol="0">
                <a:spAutoFit/>
              </a:bodyPr>
              <a:lstStyle/>
              <a:p>
                <a:r>
                  <a:rPr lang="fr-FR" dirty="0"/>
                  <a:t>D = </a:t>
                </a:r>
                <a14:m>
                  <m:oMath xmlns:m="http://schemas.openxmlformats.org/officeDocument/2006/math">
                    <m:d>
                      <m:dPr>
                        <m:begChr m:val="["/>
                        <m:endChr m:val="]"/>
                        <m:ctrlPr>
                          <a:rPr lang="fr-FR" i="1">
                            <a:latin typeface="Cambria Math" panose="02040503050406030204" pitchFamily="18" charset="0"/>
                          </a:rPr>
                        </m:ctrlPr>
                      </m:dPr>
                      <m:e>
                        <m:m>
                          <m:mPr>
                            <m:mcs>
                              <m:mc>
                                <m:mcPr>
                                  <m:count m:val="2"/>
                                  <m:mcJc m:val="center"/>
                                </m:mcPr>
                              </m:mc>
                            </m:mcs>
                            <m:ctrlPr>
                              <a:rPr lang="fr-FR" i="1">
                                <a:latin typeface="Cambria Math" panose="02040503050406030204" pitchFamily="18" charset="0"/>
                              </a:rPr>
                            </m:ctrlPr>
                          </m:mPr>
                          <m:mr>
                            <m:e>
                              <m:r>
                                <m:rPr>
                                  <m:brk m:alnAt="7"/>
                                </m:rPr>
                                <a:rPr lang="fr-FR" i="1">
                                  <a:latin typeface="Cambria Math" panose="02040503050406030204" pitchFamily="18" charset="0"/>
                                </a:rPr>
                                <m:t>𝑔</m:t>
                              </m:r>
                              <m:r>
                                <a:rPr lang="fr-FR" i="1">
                                  <a:latin typeface="Cambria Math" panose="02040503050406030204" pitchFamily="18" charset="0"/>
                                </a:rPr>
                                <m:t>𝐴𝑥𝑖𝑠</m:t>
                              </m:r>
                            </m:e>
                            <m:e>
                              <m:r>
                                <a:rPr lang="fr-FR" i="1">
                                  <a:latin typeface="Cambria Math" panose="02040503050406030204" pitchFamily="18" charset="0"/>
                                </a:rPr>
                                <m:t>0</m:t>
                              </m:r>
                            </m:e>
                          </m:mr>
                          <m:mr>
                            <m:e>
                              <m:r>
                                <a:rPr lang="fr-FR" i="1">
                                  <a:latin typeface="Cambria Math" panose="02040503050406030204" pitchFamily="18" charset="0"/>
                                </a:rPr>
                                <m:t>0</m:t>
                              </m:r>
                            </m:e>
                            <m:e>
                              <m:r>
                                <a:rPr lang="fr-FR" i="1">
                                  <a:latin typeface="Cambria Math" panose="02040503050406030204" pitchFamily="18" charset="0"/>
                                </a:rPr>
                                <m:t>𝑝𝐴𝑥𝑖𝑠</m:t>
                              </m:r>
                            </m:e>
                          </m:mr>
                        </m:m>
                      </m:e>
                    </m:d>
                  </m:oMath>
                </a14:m>
                <a:endParaRPr lang="fr-F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878942" y="4993821"/>
                <a:ext cx="2063367" cy="517642"/>
              </a:xfrm>
              <a:prstGeom prst="rect">
                <a:avLst/>
              </a:prstGeom>
              <a:blipFill rotWithShape="0">
                <a:blip r:embed="rId3"/>
                <a:stretch>
                  <a:fillRect l="-6785" b="-5882"/>
                </a:stretch>
              </a:blipFill>
            </p:spPr>
            <p:txBody>
              <a:bodyPr/>
              <a:lstStyle/>
              <a:p>
                <a:r>
                  <a:rPr lang="fr-FR">
                    <a:noFill/>
                  </a:rPr>
                  <a:t> </a:t>
                </a:r>
              </a:p>
            </p:txBody>
          </p:sp>
        </mc:Fallback>
      </mc:AlternateContent>
      <p:sp>
        <p:nvSpPr>
          <p:cNvPr id="7" name="Espace réservé du pied de page 6"/>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3301425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p:cNvSpPr txBox="1">
            <a:spLocks/>
          </p:cNvSpPr>
          <p:nvPr/>
        </p:nvSpPr>
        <p:spPr>
          <a:xfrm>
            <a:off x="1545465" y="1841678"/>
            <a:ext cx="4730323" cy="386994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lumMod val="75000"/>
                </a:schemeClr>
              </a:buClr>
              <a:buSzPct val="145000"/>
              <a:buFont typeface="Arial" panose="020B0604020202020204" pitchFamily="34" charset="0"/>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smtClean="0"/>
              <a:t>Sélection des valeurs limitantes de l’ellipse</a:t>
            </a:r>
          </a:p>
          <a:p>
            <a:r>
              <a:rPr lang="fr-FR" dirty="0"/>
              <a:t>Calcul des points caractéristiques (centre, grand axe, angle</a:t>
            </a:r>
            <a:r>
              <a:rPr lang="fr-FR" dirty="0" smtClean="0"/>
              <a:t>)</a:t>
            </a:r>
          </a:p>
          <a:p>
            <a:r>
              <a:rPr lang="fr-FR" dirty="0"/>
              <a:t>Calcul de la position cible de chaque </a:t>
            </a:r>
            <a:r>
              <a:rPr lang="fr-FR" dirty="0" smtClean="0"/>
              <a:t>robot</a:t>
            </a:r>
          </a:p>
          <a:p>
            <a:pPr lvl="1"/>
            <a:r>
              <a:rPr lang="fr-FR" dirty="0" smtClean="0"/>
              <a:t>Transformation linéaire</a:t>
            </a:r>
          </a:p>
          <a:p>
            <a:pPr lvl="1"/>
            <a:r>
              <a:rPr lang="fr-FR" dirty="0" smtClean="0"/>
              <a:t>Rotation</a:t>
            </a:r>
            <a:endParaRPr lang="fr-FR" dirty="0"/>
          </a:p>
          <a:p>
            <a:pPr marL="0" indent="0">
              <a:buFont typeface="Arial" panose="020B0604020202020204" pitchFamily="34" charset="0"/>
              <a:buNone/>
            </a:pP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203" y="1213769"/>
            <a:ext cx="4367251" cy="5202517"/>
          </a:xfrm>
          <a:prstGeom prst="rect">
            <a:avLst/>
          </a:prstGeom>
        </p:spPr>
      </p:pic>
      <p:sp>
        <p:nvSpPr>
          <p:cNvPr id="2" name="Titre 1"/>
          <p:cNvSpPr>
            <a:spLocks noGrp="1"/>
          </p:cNvSpPr>
          <p:nvPr>
            <p:ph type="title"/>
          </p:nvPr>
        </p:nvSpPr>
        <p:spPr/>
        <p:txBody>
          <a:bodyPr>
            <a:normAutofit/>
          </a:bodyPr>
          <a:lstStyle/>
          <a:p>
            <a:r>
              <a:rPr lang="fr-FR" dirty="0" smtClean="0"/>
              <a:t>Evolution de la trajectoire de l’ellipse </a:t>
            </a:r>
            <a:endParaRPr lang="fr-FR" dirty="0"/>
          </a:p>
        </p:txBody>
      </p:sp>
      <p:sp>
        <p:nvSpPr>
          <p:cNvPr id="13" name="Ellipse 12"/>
          <p:cNvSpPr/>
          <p:nvPr/>
        </p:nvSpPr>
        <p:spPr>
          <a:xfrm>
            <a:off x="8204326" y="37205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8193215" y="14822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298120" y="34858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7298120" y="57378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1" name="CaixaDeTexto 10"/>
              <p:cNvSpPr txBox="1"/>
              <p:nvPr/>
            </p:nvSpPr>
            <p:spPr>
              <a:xfrm>
                <a:off x="2778406" y="5330070"/>
                <a:ext cx="2264440" cy="551754"/>
              </a:xfrm>
              <a:prstGeom prst="rect">
                <a:avLst/>
              </a:prstGeom>
              <a:noFill/>
            </p:spPr>
            <p:txBody>
              <a:bodyPr wrap="square" lIns="0" tIns="0" rIns="0" bIns="0" rtlCol="0">
                <a:spAutoFit/>
              </a:bodyPr>
              <a:lstStyle/>
              <a:p>
                <a:r>
                  <a:rPr lang="fr-FR" dirty="0" smtClean="0"/>
                  <a:t>R </a:t>
                </a:r>
                <a:r>
                  <a:rPr lang="fr-FR" dirty="0"/>
                  <a:t>= </a:t>
                </a:r>
                <a14:m>
                  <m:oMath xmlns:m="http://schemas.openxmlformats.org/officeDocument/2006/math">
                    <m:d>
                      <m:dPr>
                        <m:begChr m:val="["/>
                        <m:endChr m:val="]"/>
                        <m:ctrlPr>
                          <a:rPr lang="fr-FR" i="1">
                            <a:latin typeface="Cambria Math" panose="02040503050406030204" pitchFamily="18" charset="0"/>
                          </a:rPr>
                        </m:ctrlPr>
                      </m:dPr>
                      <m:e>
                        <m:m>
                          <m:mPr>
                            <m:mcs>
                              <m:mc>
                                <m:mcPr>
                                  <m:count m:val="2"/>
                                  <m:mcJc m:val="center"/>
                                </m:mcPr>
                              </m:mc>
                            </m:mcs>
                            <m:ctrlPr>
                              <a:rPr lang="fr-FR" i="1">
                                <a:latin typeface="Cambria Math" panose="02040503050406030204" pitchFamily="18" charset="0"/>
                              </a:rPr>
                            </m:ctrlPr>
                          </m:mPr>
                          <m:mr>
                            <m:e>
                              <m:r>
                                <m:rPr>
                                  <m:sty m:val="p"/>
                                </m:rPr>
                                <a:rPr lang="fr-FR">
                                  <a:latin typeface="Cambria Math" panose="02040503050406030204" pitchFamily="18" charset="0"/>
                                </a:rPr>
                                <m:t>cos</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m:t>
                              </m:r>
                              <m:r>
                                <m:rPr>
                                  <m:sty m:val="p"/>
                                </m:rPr>
                                <a:rPr lang="fr-FR">
                                  <a:latin typeface="Cambria Math" panose="02040503050406030204" pitchFamily="18" charset="0"/>
                                </a:rPr>
                                <m:t>sin</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mr>
                          <m:mr>
                            <m:e>
                              <m:r>
                                <m:rPr>
                                  <m:sty m:val="p"/>
                                </m:rPr>
                                <a:rPr lang="fr-FR">
                                  <a:latin typeface="Cambria Math" panose="02040503050406030204" pitchFamily="18" charset="0"/>
                                </a:rPr>
                                <m:t>sin</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e>
                              <m:r>
                                <m:rPr>
                                  <m:sty m:val="p"/>
                                </m:rPr>
                                <a:rPr lang="fr-FR">
                                  <a:latin typeface="Cambria Math" panose="02040503050406030204" pitchFamily="18" charset="0"/>
                                </a:rPr>
                                <m:t>cos</m:t>
                              </m:r>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e>
                          </m:mr>
                        </m:m>
                      </m:e>
                    </m:d>
                  </m:oMath>
                </a14:m>
                <a:endParaRPr lang="fr-FR"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2778406" y="5330070"/>
                <a:ext cx="2264440" cy="551754"/>
              </a:xfrm>
              <a:prstGeom prst="rect">
                <a:avLst/>
              </a:prstGeom>
              <a:blipFill rotWithShape="0">
                <a:blip r:embed="rId4"/>
                <a:stretch>
                  <a:fillRect l="-6469"/>
                </a:stretch>
              </a:blipFill>
            </p:spPr>
            <p:txBody>
              <a:bodyPr/>
              <a:lstStyle/>
              <a:p>
                <a:r>
                  <a:rPr lang="fr-FR">
                    <a:noFill/>
                  </a:rPr>
                  <a:t> </a:t>
                </a:r>
              </a:p>
            </p:txBody>
          </p:sp>
        </mc:Fallback>
      </mc:AlternateContent>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78871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dirty="0" smtClean="0"/>
              <a:t>1 - Trajectoire elliptique</a:t>
            </a:r>
          </a:p>
          <a:p>
            <a:pPr lvl="1">
              <a:spcAft>
                <a:spcPts val="1800"/>
              </a:spcAft>
            </a:pPr>
            <a:r>
              <a:rPr lang="fr-FR" b="1" dirty="0" smtClean="0">
                <a:solidFill>
                  <a:srgbClr val="FF0000"/>
                </a:solidFill>
              </a:rPr>
              <a:t>2 - Champ de potentiel</a:t>
            </a:r>
          </a:p>
          <a:p>
            <a:pPr lvl="1">
              <a:spcAft>
                <a:spcPts val="1800"/>
              </a:spcAft>
            </a:pPr>
            <a:r>
              <a:rPr lang="fr-FR" dirty="0" smtClean="0"/>
              <a:t>3 </a:t>
            </a:r>
            <a:r>
              <a:rPr lang="fr-FR" dirty="0" smtClean="0"/>
              <a:t>- Linéarisation par bouclage</a:t>
            </a:r>
          </a:p>
          <a:p>
            <a:pPr>
              <a:spcAft>
                <a:spcPts val="1800"/>
              </a:spcAft>
            </a:pPr>
            <a:r>
              <a:rPr lang="fr-FR" dirty="0" smtClean="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4126564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e 2052"/>
          <p:cNvGrpSpPr/>
          <p:nvPr/>
        </p:nvGrpSpPr>
        <p:grpSpPr>
          <a:xfrm>
            <a:off x="3711729" y="519062"/>
            <a:ext cx="6188761" cy="4980990"/>
            <a:chOff x="2044599" y="-603448"/>
            <a:chExt cx="6188761" cy="4980990"/>
          </a:xfrm>
        </p:grpSpPr>
        <p:grpSp>
          <p:nvGrpSpPr>
            <p:cNvPr id="2048" name="Groupe 2047"/>
            <p:cNvGrpSpPr/>
            <p:nvPr/>
          </p:nvGrpSpPr>
          <p:grpSpPr>
            <a:xfrm>
              <a:off x="2044599" y="-603448"/>
              <a:ext cx="6188761" cy="4980990"/>
              <a:chOff x="2025846" y="-747464"/>
              <a:chExt cx="6188761" cy="4980990"/>
            </a:xfrm>
          </p:grpSpPr>
          <p:sp>
            <p:nvSpPr>
              <p:cNvPr id="7" name="Triangle isocèle 6"/>
              <p:cNvSpPr/>
              <p:nvPr/>
            </p:nvSpPr>
            <p:spPr>
              <a:xfrm rot="6683575">
                <a:off x="2795933" y="1668641"/>
                <a:ext cx="364308" cy="7166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6424341" y="889942"/>
                <a:ext cx="360040" cy="36430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2025846" y="1061935"/>
                <a:ext cx="1904482" cy="1930085"/>
                <a:chOff x="5652120" y="116632"/>
                <a:chExt cx="1904482" cy="1930085"/>
              </a:xfrm>
            </p:grpSpPr>
            <p:sp>
              <p:nvSpPr>
                <p:cNvPr id="9" name="Ellipse 8"/>
                <p:cNvSpPr/>
                <p:nvPr/>
              </p:nvSpPr>
              <p:spPr>
                <a:xfrm>
                  <a:off x="5868144" y="332656"/>
                  <a:ext cx="1512168" cy="1478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5652120" y="116632"/>
                  <a:ext cx="1904482" cy="19300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6150119" y="608321"/>
                  <a:ext cx="908484" cy="927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p:cNvGrpSpPr/>
              <p:nvPr/>
            </p:nvGrpSpPr>
            <p:grpSpPr>
              <a:xfrm>
                <a:off x="5652120" y="107053"/>
                <a:ext cx="1904482" cy="1930085"/>
                <a:chOff x="5652120" y="116632"/>
                <a:chExt cx="1904482" cy="1930085"/>
              </a:xfrm>
            </p:grpSpPr>
            <p:sp>
              <p:nvSpPr>
                <p:cNvPr id="18" name="Ellipse 17"/>
                <p:cNvSpPr/>
                <p:nvPr/>
              </p:nvSpPr>
              <p:spPr>
                <a:xfrm>
                  <a:off x="5868144" y="332656"/>
                  <a:ext cx="1512168" cy="1478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5652120" y="116632"/>
                  <a:ext cx="1904482" cy="19300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6150119" y="608321"/>
                  <a:ext cx="908484" cy="927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6" name="Connecteur droit 15"/>
              <p:cNvCxnSpPr/>
              <p:nvPr/>
            </p:nvCxnSpPr>
            <p:spPr>
              <a:xfrm>
                <a:off x="4215340" y="80748"/>
                <a:ext cx="864096" cy="29523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a:off x="2041536" y="804977"/>
                <a:ext cx="2173804" cy="2808312"/>
              </a:xfrm>
              <a:prstGeom prst="arc">
                <a:avLst>
                  <a:gd name="adj1" fmla="val 16762629"/>
                  <a:gd name="adj2" fmla="val 180045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Arc 30"/>
              <p:cNvSpPr/>
              <p:nvPr/>
            </p:nvSpPr>
            <p:spPr>
              <a:xfrm>
                <a:off x="2619749" y="501404"/>
                <a:ext cx="1865966" cy="3732122"/>
              </a:xfrm>
              <a:prstGeom prst="arc">
                <a:avLst>
                  <a:gd name="adj1" fmla="val 16954707"/>
                  <a:gd name="adj2" fmla="val 94399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Arc 28"/>
              <p:cNvSpPr/>
              <p:nvPr/>
            </p:nvSpPr>
            <p:spPr>
              <a:xfrm flipH="1" flipV="1">
                <a:off x="5354154" y="-306507"/>
                <a:ext cx="2860453" cy="2738051"/>
              </a:xfrm>
              <a:prstGeom prst="arc">
                <a:avLst>
                  <a:gd name="adj1" fmla="val 17782705"/>
                  <a:gd name="adj2" fmla="val 1759649"/>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Arc 32"/>
              <p:cNvSpPr/>
              <p:nvPr/>
            </p:nvSpPr>
            <p:spPr>
              <a:xfrm flipH="1" flipV="1">
                <a:off x="4838613" y="-747464"/>
                <a:ext cx="2749859" cy="3394469"/>
              </a:xfrm>
              <a:prstGeom prst="arc">
                <a:avLst>
                  <a:gd name="adj1" fmla="val 17810901"/>
                  <a:gd name="adj2" fmla="val 122191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 name="Forme libre 29"/>
              <p:cNvSpPr/>
              <p:nvPr/>
            </p:nvSpPr>
            <p:spPr>
              <a:xfrm>
                <a:off x="3376943" y="1914470"/>
                <a:ext cx="1276538" cy="317326"/>
              </a:xfrm>
              <a:custGeom>
                <a:avLst/>
                <a:gdLst>
                  <a:gd name="connsiteX0" fmla="*/ 0 w 1276538"/>
                  <a:gd name="connsiteY0" fmla="*/ 240255 h 317326"/>
                  <a:gd name="connsiteX1" fmla="*/ 353085 w 1276538"/>
                  <a:gd name="connsiteY1" fmla="*/ 312682 h 317326"/>
                  <a:gd name="connsiteX2" fmla="*/ 950613 w 1276538"/>
                  <a:gd name="connsiteY2" fmla="*/ 122560 h 317326"/>
                  <a:gd name="connsiteX3" fmla="*/ 1213164 w 1276538"/>
                  <a:gd name="connsiteY3" fmla="*/ 13918 h 317326"/>
                  <a:gd name="connsiteX4" fmla="*/ 1276538 w 1276538"/>
                  <a:gd name="connsiteY4" fmla="*/ 4865 h 31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538" h="317326">
                    <a:moveTo>
                      <a:pt x="0" y="240255"/>
                    </a:moveTo>
                    <a:cubicBezTo>
                      <a:pt x="97325" y="286276"/>
                      <a:pt x="194650" y="332298"/>
                      <a:pt x="353085" y="312682"/>
                    </a:cubicBezTo>
                    <a:cubicBezTo>
                      <a:pt x="511520" y="293066"/>
                      <a:pt x="807267" y="172354"/>
                      <a:pt x="950613" y="122560"/>
                    </a:cubicBezTo>
                    <a:cubicBezTo>
                      <a:pt x="1093960" y="72766"/>
                      <a:pt x="1158843" y="33534"/>
                      <a:pt x="1213164" y="13918"/>
                    </a:cubicBezTo>
                    <a:cubicBezTo>
                      <a:pt x="1267485" y="-5698"/>
                      <a:pt x="1272011" y="-417"/>
                      <a:pt x="1276538" y="4865"/>
                    </a:cubicBezTo>
                  </a:path>
                </a:pathLst>
              </a:custGeom>
              <a:noFill/>
              <a:ln>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49" name="ZoneTexte 2048"/>
            <p:cNvSpPr txBox="1"/>
            <p:nvPr/>
          </p:nvSpPr>
          <p:spPr>
            <a:xfrm>
              <a:off x="6357936" y="2326815"/>
              <a:ext cx="445198" cy="369332"/>
            </a:xfrm>
            <a:prstGeom prst="rect">
              <a:avLst/>
            </a:prstGeom>
            <a:noFill/>
            <a:ln>
              <a:noFill/>
            </a:ln>
          </p:spPr>
          <p:txBody>
            <a:bodyPr wrap="square" rtlCol="0">
              <a:spAutoFit/>
            </a:bodyPr>
            <a:lstStyle/>
            <a:p>
              <a:r>
                <a:rPr lang="fr-FR" b="1" dirty="0">
                  <a:solidFill>
                    <a:schemeClr val="accent1">
                      <a:lumMod val="75000"/>
                    </a:schemeClr>
                  </a:solidFill>
                </a:rPr>
                <a:t>V</a:t>
              </a:r>
            </a:p>
          </p:txBody>
        </p:sp>
        <p:sp>
          <p:nvSpPr>
            <p:cNvPr id="2052" name="ZoneTexte 2051"/>
            <p:cNvSpPr txBox="1"/>
            <p:nvPr/>
          </p:nvSpPr>
          <p:spPr>
            <a:xfrm>
              <a:off x="4161174" y="2217149"/>
              <a:ext cx="372603" cy="369332"/>
            </a:xfrm>
            <a:prstGeom prst="rect">
              <a:avLst/>
            </a:prstGeom>
            <a:noFill/>
            <a:ln>
              <a:noFill/>
            </a:ln>
          </p:spPr>
          <p:txBody>
            <a:bodyPr wrap="square" rtlCol="0">
              <a:spAutoFit/>
            </a:bodyPr>
            <a:lstStyle/>
            <a:p>
              <a:r>
                <a:rPr lang="fr-FR" dirty="0">
                  <a:solidFill>
                    <a:schemeClr val="accent2"/>
                  </a:solidFill>
                </a:rPr>
                <a:t>w</a:t>
              </a:r>
            </a:p>
          </p:txBody>
        </p:sp>
      </p:grpSp>
      <p:sp>
        <p:nvSpPr>
          <p:cNvPr id="3" name="Titre 2"/>
          <p:cNvSpPr>
            <a:spLocks noGrp="1"/>
          </p:cNvSpPr>
          <p:nvPr>
            <p:ph type="title"/>
          </p:nvPr>
        </p:nvSpPr>
        <p:spPr/>
        <p:txBody>
          <a:bodyPr/>
          <a:lstStyle/>
          <a:p>
            <a:r>
              <a:rPr lang="fr-FR" dirty="0" smtClean="0"/>
              <a:t>Régulation par champ de potentiels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129" y="4318610"/>
            <a:ext cx="6582694" cy="68589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680" y="4920142"/>
            <a:ext cx="6506483" cy="1009791"/>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9944" y="5792495"/>
            <a:ext cx="5953956" cy="514422"/>
          </a:xfrm>
          <a:prstGeom prst="rect">
            <a:avLst/>
          </a:prstGeom>
        </p:spPr>
      </p:pic>
      <p:sp>
        <p:nvSpPr>
          <p:cNvPr id="14" name="Espace réservé du pied de page 13"/>
          <p:cNvSpPr>
            <a:spLocks noGrp="1"/>
          </p:cNvSpPr>
          <p:nvPr>
            <p:ph type="ftr" sz="quarter" idx="3"/>
          </p:nvPr>
        </p:nvSpPr>
        <p:spPr/>
        <p:txBody>
          <a:bodyPr/>
          <a:lstStyle/>
          <a:p>
            <a:pPr algn="ctr"/>
            <a:r>
              <a:rPr lang="fr-FR" smtClean="0"/>
              <a:t>Projet Gascogne 2016 - 19 février 2016</a:t>
            </a:r>
            <a:endParaRPr lang="en-US" dirty="0"/>
          </a:p>
        </p:txBody>
      </p:sp>
      <p:sp>
        <p:nvSpPr>
          <p:cNvPr id="2" name="Espace réservé du numéro de diapositive 1"/>
          <p:cNvSpPr>
            <a:spLocks noGrp="1"/>
          </p:cNvSpPr>
          <p:nvPr>
            <p:ph type="sldNum" sz="quarter" idx="4"/>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093277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5038503" y="4492043"/>
            <a:ext cx="3283656" cy="1754326"/>
          </a:xfrm>
          <a:prstGeom prst="rect">
            <a:avLst/>
          </a:prstGeom>
          <a:noFill/>
        </p:spPr>
        <p:txBody>
          <a:bodyPr wrap="none" rtlCol="0">
            <a:spAutoFit/>
          </a:bodyPr>
          <a:lstStyle/>
          <a:p>
            <a:r>
              <a:rPr lang="fr-FR" dirty="0"/>
              <a:t>Saturation :</a:t>
            </a:r>
          </a:p>
          <a:p>
            <a:r>
              <a:rPr lang="fr-FR" dirty="0" err="1"/>
              <a:t>Uv</a:t>
            </a:r>
            <a:r>
              <a:rPr lang="fr-FR" dirty="0"/>
              <a:t> dans [0,1] et U</a:t>
            </a:r>
            <a:r>
              <a:rPr lang="el-GR" dirty="0"/>
              <a:t>θ</a:t>
            </a:r>
            <a:r>
              <a:rPr lang="fr-FR" dirty="0"/>
              <a:t> dans [-10,10]</a:t>
            </a:r>
          </a:p>
          <a:p>
            <a:endParaRPr lang="fr-FR" dirty="0"/>
          </a:p>
          <a:p>
            <a:r>
              <a:rPr lang="fr-FR" dirty="0" smtClean="0"/>
              <a:t>Conversion </a:t>
            </a:r>
            <a:r>
              <a:rPr lang="fr-FR" dirty="0"/>
              <a:t>en PWM:</a:t>
            </a:r>
          </a:p>
          <a:p>
            <a:r>
              <a:rPr lang="fr-FR" dirty="0" err="1"/>
              <a:t>PWM_Forward</a:t>
            </a:r>
            <a:r>
              <a:rPr lang="fr-FR" dirty="0"/>
              <a:t> dans [1600,1800]</a:t>
            </a:r>
          </a:p>
          <a:p>
            <a:r>
              <a:rPr lang="fr-FR" dirty="0" err="1"/>
              <a:t>PWM_Turn</a:t>
            </a:r>
            <a:r>
              <a:rPr lang="fr-FR" dirty="0"/>
              <a:t> dans [1000,2000]</a:t>
            </a:r>
          </a:p>
        </p:txBody>
      </p:sp>
      <p:sp>
        <p:nvSpPr>
          <p:cNvPr id="2" name="Titre 1"/>
          <p:cNvSpPr>
            <a:spLocks noGrp="1"/>
          </p:cNvSpPr>
          <p:nvPr>
            <p:ph type="title"/>
          </p:nvPr>
        </p:nvSpPr>
        <p:spPr/>
        <p:txBody>
          <a:bodyPr/>
          <a:lstStyle/>
          <a:p>
            <a:r>
              <a:rPr lang="fr-FR" dirty="0"/>
              <a:t>Commande proportionnelle du robot </a:t>
            </a:r>
          </a:p>
        </p:txBody>
      </p:sp>
      <p:sp>
        <p:nvSpPr>
          <p:cNvPr id="6" name="Espace réservé du pied de page 5"/>
          <p:cNvSpPr>
            <a:spLocks noGrp="1"/>
          </p:cNvSpPr>
          <p:nvPr>
            <p:ph type="ftr" sz="quarter" idx="3"/>
          </p:nvPr>
        </p:nvSpPr>
        <p:spPr/>
        <p:txBody>
          <a:bodyPr/>
          <a:lstStyle/>
          <a:p>
            <a:pPr algn="ctr"/>
            <a:r>
              <a:rPr lang="fr-FR" smtClean="0"/>
              <a:t>Projet Gascogne 2016 - 19 février 2016</a:t>
            </a:r>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896" y="1445071"/>
            <a:ext cx="1505160" cy="54300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343" y="2097801"/>
            <a:ext cx="2086266" cy="819264"/>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552" y="3059843"/>
            <a:ext cx="3381847" cy="1105054"/>
          </a:xfrm>
          <a:prstGeom prst="rect">
            <a:avLst/>
          </a:prstGeom>
        </p:spPr>
      </p:pic>
      <p:sp>
        <p:nvSpPr>
          <p:cNvPr id="3" name="Espace réservé du numéro de diapositive 2"/>
          <p:cNvSpPr>
            <a:spLocks noGrp="1"/>
          </p:cNvSpPr>
          <p:nvPr>
            <p:ph type="sldNum" sz="quarter" idx="4"/>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257247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oulieth\Desktop\schema_regulation_potenti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169" y="1994228"/>
            <a:ext cx="7319650" cy="406780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5"/>
          <p:cNvSpPr>
            <a:spLocks noGrp="1"/>
          </p:cNvSpPr>
          <p:nvPr>
            <p:ph type="title"/>
          </p:nvPr>
        </p:nvSpPr>
        <p:spPr/>
        <p:txBody>
          <a:bodyPr/>
          <a:lstStyle/>
          <a:p>
            <a:r>
              <a:rPr lang="fr-FR" dirty="0" smtClean="0"/>
              <a:t>Architecture de régulation par champ de potentiel</a:t>
            </a:r>
            <a:endParaRPr lang="fr-FR" dirty="0"/>
          </a:p>
        </p:txBody>
      </p:sp>
      <p:sp>
        <p:nvSpPr>
          <p:cNvPr id="10" name="Espace réservé du pied de page 9"/>
          <p:cNvSpPr>
            <a:spLocks noGrp="1"/>
          </p:cNvSpPr>
          <p:nvPr>
            <p:ph type="ftr" sz="quarter" idx="3"/>
          </p:nvPr>
        </p:nvSpPr>
        <p:spPr/>
        <p:txBody>
          <a:bodyPr/>
          <a:lstStyle/>
          <a:p>
            <a:pPr algn="ctr"/>
            <a:r>
              <a:rPr lang="fr-FR" smtClean="0"/>
              <a:t>Projet Gascogne 2016 - 19 février 2016</a:t>
            </a:r>
            <a:endParaRPr lang="en-US" dirty="0"/>
          </a:p>
        </p:txBody>
      </p:sp>
      <p:sp>
        <p:nvSpPr>
          <p:cNvPr id="2" name="Espace réservé du numéro de diapositive 1"/>
          <p:cNvSpPr>
            <a:spLocks noGrp="1"/>
          </p:cNvSpPr>
          <p:nvPr>
            <p:ph type="sldNum" sz="quarter" idx="4"/>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074968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oulieth\Desktop\simulation_AUV_ellip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318" y="2150431"/>
            <a:ext cx="7758315" cy="32844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b="1" dirty="0"/>
              <a:t>Test par </a:t>
            </a:r>
            <a:r>
              <a:rPr lang="fr-FR" b="1" dirty="0" smtClean="0"/>
              <a:t>simulation</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043614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1455313" y="2068081"/>
            <a:ext cx="4391695" cy="2066037"/>
          </a:xfrm>
          <a:prstGeom prst="rect">
            <a:avLst/>
          </a:prstGeom>
        </p:spPr>
        <p:txBody>
          <a:bodyPr lIns="81646" tIns="40823" rIns="81646" bIns="40823"/>
          <a:lstStyle/>
          <a:p>
            <a:pPr>
              <a:spcAft>
                <a:spcPts val="2400"/>
              </a:spcAft>
            </a:pPr>
            <a:r>
              <a:rPr lang="fr-FR" sz="2000" dirty="0" smtClean="0"/>
              <a:t>Golfe </a:t>
            </a:r>
            <a:r>
              <a:rPr lang="fr-FR" sz="2000" dirty="0"/>
              <a:t>de Gascogne </a:t>
            </a:r>
            <a:r>
              <a:rPr lang="fr-FR" sz="2000" dirty="0" smtClean="0"/>
              <a:t>:</a:t>
            </a:r>
            <a:endParaRPr sz="2000" dirty="0"/>
          </a:p>
          <a:p>
            <a:pPr marL="342900" indent="-342900">
              <a:spcBef>
                <a:spcPts val="2400"/>
              </a:spcBef>
              <a:spcAft>
                <a:spcPts val="2400"/>
              </a:spcAft>
              <a:buFont typeface="Arial" panose="020B0604020202020204" pitchFamily="34" charset="0"/>
              <a:buChar char="•"/>
            </a:pPr>
            <a:r>
              <a:rPr lang="fr-FR" sz="2000" dirty="0" smtClean="0"/>
              <a:t>223 </a:t>
            </a:r>
            <a:r>
              <a:rPr lang="fr-FR" sz="2000" dirty="0"/>
              <a:t>000 </a:t>
            </a:r>
            <a:r>
              <a:rPr lang="fr-FR" sz="2000" dirty="0" smtClean="0"/>
              <a:t>km²</a:t>
            </a:r>
            <a:endParaRPr sz="2000" dirty="0"/>
          </a:p>
          <a:p>
            <a:pPr marL="342900" indent="-342900">
              <a:spcAft>
                <a:spcPts val="2400"/>
              </a:spcAft>
              <a:buFont typeface="Arial" panose="020B0604020202020204" pitchFamily="34" charset="0"/>
              <a:buChar char="•"/>
            </a:pPr>
            <a:r>
              <a:rPr lang="fr-FR" sz="2000" dirty="0" smtClean="0"/>
              <a:t>bordé </a:t>
            </a:r>
            <a:r>
              <a:rPr lang="fr-FR" sz="2000" dirty="0"/>
              <a:t>par l'Espagne et la France</a:t>
            </a:r>
            <a:endParaRPr sz="2000" dirty="0"/>
          </a:p>
          <a:p>
            <a:pPr marL="342900" indent="-342900">
              <a:buFont typeface="Arial" panose="020B0604020202020204" pitchFamily="34" charset="0"/>
              <a:buChar char="•"/>
            </a:pPr>
            <a:endParaRPr sz="2000" dirty="0"/>
          </a:p>
        </p:txBody>
      </p:sp>
      <p:pic>
        <p:nvPicPr>
          <p:cNvPr id="7" name="Image 6"/>
          <p:cNvPicPr/>
          <p:nvPr/>
        </p:nvPicPr>
        <p:blipFill>
          <a:blip r:embed="rId3"/>
          <a:srcRect l="49189" b="20606"/>
          <a:stretch>
            <a:fillRect/>
          </a:stretch>
        </p:blipFill>
        <p:spPr>
          <a:xfrm>
            <a:off x="5841404" y="1954234"/>
            <a:ext cx="4931441" cy="4203155"/>
          </a:xfrm>
          <a:prstGeom prst="rect">
            <a:avLst/>
          </a:prstGeom>
          <a:ln>
            <a:noFill/>
          </a:ln>
        </p:spPr>
      </p:pic>
      <p:sp>
        <p:nvSpPr>
          <p:cNvPr id="4" name="Titre 3"/>
          <p:cNvSpPr>
            <a:spLocks noGrp="1"/>
          </p:cNvSpPr>
          <p:nvPr>
            <p:ph type="title"/>
          </p:nvPr>
        </p:nvSpPr>
        <p:spPr/>
        <p:txBody>
          <a:bodyPr/>
          <a:lstStyle/>
          <a:p>
            <a:r>
              <a:rPr lang="fr-FR" dirty="0" smtClean="0"/>
              <a:t>Introduction</a:t>
            </a: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9" name="Espace réservé du numéro de diapositive 8"/>
          <p:cNvSpPr>
            <a:spLocks noGrp="1"/>
          </p:cNvSpPr>
          <p:nvPr>
            <p:ph type="sldNum" sz="quarter" idx="4"/>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193724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boulieth\Desktop\simulation_potentiels_gascog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029" y="1081758"/>
            <a:ext cx="4796801" cy="521902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1609859" y="266701"/>
            <a:ext cx="9439142" cy="1054099"/>
          </a:xfrm>
        </p:spPr>
        <p:txBody>
          <a:bodyPr/>
          <a:lstStyle/>
          <a:p>
            <a:r>
              <a:rPr lang="fr-FR" b="1" dirty="0"/>
              <a:t>Simulation dans le Golfe de </a:t>
            </a:r>
            <a:r>
              <a:rPr lang="fr-FR" b="1" dirty="0" smtClean="0"/>
              <a:t>Gascogne</a:t>
            </a:r>
            <a:endParaRPr lang="fr-FR" dirty="0"/>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641077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92500" lnSpcReduction="20000"/>
          </a:bodyPr>
          <a:lstStyle/>
          <a:p>
            <a:pPr>
              <a:spcAft>
                <a:spcPts val="1800"/>
              </a:spcAft>
            </a:pPr>
            <a:r>
              <a:rPr lang="fr-FR" dirty="0"/>
              <a:t>Introduction</a:t>
            </a:r>
          </a:p>
          <a:p>
            <a:pPr>
              <a:spcAft>
                <a:spcPts val="1800"/>
              </a:spcAft>
            </a:pPr>
            <a:r>
              <a:rPr lang="fr-FR" dirty="0"/>
              <a:t>I. Zone de sécurité</a:t>
            </a:r>
          </a:p>
          <a:p>
            <a:pPr>
              <a:spcAft>
                <a:spcPts val="1800"/>
              </a:spcAft>
            </a:pPr>
            <a:r>
              <a:rPr lang="fr-FR" b="1" dirty="0">
                <a:solidFill>
                  <a:srgbClr val="FF0000"/>
                </a:solidFill>
              </a:rPr>
              <a:t>II. Régulation des </a:t>
            </a:r>
            <a:r>
              <a:rPr lang="fr-FR" b="1" dirty="0" smtClean="0">
                <a:solidFill>
                  <a:srgbClr val="FF0000"/>
                </a:solidFill>
              </a:rPr>
              <a:t>robots</a:t>
            </a:r>
          </a:p>
          <a:p>
            <a:pPr lvl="1">
              <a:spcAft>
                <a:spcPts val="1800"/>
              </a:spcAft>
            </a:pPr>
            <a:r>
              <a:rPr lang="fr-FR" dirty="0" smtClean="0"/>
              <a:t>1 - Trajectoire elliptique</a:t>
            </a:r>
          </a:p>
          <a:p>
            <a:pPr lvl="1">
              <a:spcAft>
                <a:spcPts val="1800"/>
              </a:spcAft>
            </a:pPr>
            <a:r>
              <a:rPr lang="fr-FR" dirty="0" smtClean="0"/>
              <a:t>2 - Champ de potentiel</a:t>
            </a:r>
          </a:p>
          <a:p>
            <a:pPr lvl="1">
              <a:spcAft>
                <a:spcPts val="1800"/>
              </a:spcAft>
            </a:pPr>
            <a:r>
              <a:rPr lang="fr-FR" b="1" dirty="0" smtClean="0">
                <a:solidFill>
                  <a:srgbClr val="FF0000"/>
                </a:solidFill>
              </a:rPr>
              <a:t> 3 </a:t>
            </a:r>
            <a:r>
              <a:rPr lang="fr-FR" b="1" dirty="0" smtClean="0">
                <a:solidFill>
                  <a:srgbClr val="FF0000"/>
                </a:solidFill>
              </a:rPr>
              <a:t>– Linéarisation par bouclage</a:t>
            </a:r>
            <a:endParaRPr lang="fr-FR" b="1" dirty="0">
              <a:solidFill>
                <a:srgbClr val="FF0000"/>
              </a:solidFill>
            </a:endParaRP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822978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Linéarisation par bouclage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42</a:t>
            </a:fld>
            <a:endParaRPr lang="en-US" dirty="0"/>
          </a:p>
        </p:txBody>
      </p:sp>
      <p:graphicFrame>
        <p:nvGraphicFramePr>
          <p:cNvPr id="8" name="Tableau 7"/>
          <p:cNvGraphicFramePr>
            <a:graphicFrameLocks noGrp="1"/>
          </p:cNvGraphicFramePr>
          <p:nvPr>
            <p:extLst>
              <p:ext uri="{D42A27DB-BD31-4B8C-83A1-F6EECF244321}">
                <p14:modId xmlns:p14="http://schemas.microsoft.com/office/powerpoint/2010/main" val="2557204409"/>
              </p:ext>
            </p:extLst>
          </p:nvPr>
        </p:nvGraphicFramePr>
        <p:xfrm>
          <a:off x="2055142" y="1688123"/>
          <a:ext cx="8827506" cy="396240"/>
        </p:xfrm>
        <a:graphic>
          <a:graphicData uri="http://schemas.openxmlformats.org/drawingml/2006/table">
            <a:tbl>
              <a:tblPr firstRow="1" bandRow="1">
                <a:tableStyleId>{5C22544A-7EE6-4342-B048-85BDC9FD1C3A}</a:tableStyleId>
              </a:tblPr>
              <a:tblGrid>
                <a:gridCol w="3363436"/>
                <a:gridCol w="1810293"/>
                <a:gridCol w="3653777"/>
              </a:tblGrid>
              <a:tr h="269890">
                <a:tc>
                  <a:txBody>
                    <a:bodyPr/>
                    <a:lstStyle/>
                    <a:p>
                      <a:pPr algn="ctr"/>
                      <a:r>
                        <a:rPr lang="fr-FR" sz="2000" b="0" dirty="0" smtClean="0">
                          <a:solidFill>
                            <a:schemeClr val="tx1"/>
                          </a:solidFill>
                        </a:rPr>
                        <a:t>Système non lin</a:t>
                      </a:r>
                      <a:r>
                        <a:rPr lang="en-US" sz="2000" b="0" dirty="0" smtClean="0">
                          <a:solidFill>
                            <a:schemeClr val="tx1"/>
                          </a:solidFill>
                        </a:rPr>
                        <a:t>é</a:t>
                      </a:r>
                      <a:r>
                        <a:rPr lang="fr-FR" sz="2000" b="0" dirty="0" smtClean="0">
                          <a:solidFill>
                            <a:schemeClr val="tx1"/>
                          </a:solidFill>
                        </a:rPr>
                        <a:t>a</a:t>
                      </a:r>
                      <a:r>
                        <a:rPr lang="en-US" sz="2000" b="0" dirty="0" smtClean="0">
                          <a:solidFill>
                            <a:schemeClr val="tx1"/>
                          </a:solidFill>
                        </a:rPr>
                        <a:t>ire</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2000" b="0" dirty="0" smtClean="0">
                          <a:solidFill>
                            <a:schemeClr val="tx1"/>
                          </a:solidFill>
                          <a:sym typeface="Wingdings" panose="05000000000000000000" pitchFamily="2" charset="2"/>
                        </a:rPr>
                        <a:t></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2000" b="0" dirty="0" smtClean="0">
                          <a:solidFill>
                            <a:schemeClr val="tx1"/>
                          </a:solidFill>
                        </a:rPr>
                        <a:t>Système linéaire équivalent</a:t>
                      </a:r>
                      <a:endParaRPr lang="fr-FR" sz="2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9" name="ZoneTexte 8"/>
          <p:cNvSpPr txBox="1"/>
          <p:nvPr/>
        </p:nvSpPr>
        <p:spPr>
          <a:xfrm>
            <a:off x="1885951" y="4610636"/>
            <a:ext cx="3458781" cy="400110"/>
          </a:xfrm>
          <a:prstGeom prst="rect">
            <a:avLst/>
          </a:prstGeom>
          <a:noFill/>
        </p:spPr>
        <p:txBody>
          <a:bodyPr wrap="square" rtlCol="0">
            <a:spAutoFit/>
          </a:bodyPr>
          <a:lstStyle/>
          <a:p>
            <a:r>
              <a:rPr lang="fr-FR" sz="2000" dirty="0" smtClean="0"/>
              <a:t>Expression de la commande u :</a:t>
            </a:r>
            <a:endParaRPr lang="fr-FR" sz="2000" dirty="0"/>
          </a:p>
        </p:txBody>
      </p:sp>
      <p:pic>
        <p:nvPicPr>
          <p:cNvPr id="10" name="Image 9"/>
          <p:cNvPicPr>
            <a:picLocks noChangeAspect="1"/>
          </p:cNvPicPr>
          <p:nvPr/>
        </p:nvPicPr>
        <p:blipFill>
          <a:blip r:embed="rId2"/>
          <a:stretch>
            <a:fillRect/>
          </a:stretch>
        </p:blipFill>
        <p:spPr>
          <a:xfrm>
            <a:off x="2023528" y="2314727"/>
            <a:ext cx="3829584" cy="1362265"/>
          </a:xfrm>
          <a:prstGeom prst="rect">
            <a:avLst/>
          </a:prstGeom>
        </p:spPr>
      </p:pic>
      <p:pic>
        <p:nvPicPr>
          <p:cNvPr id="15" name="Image 14"/>
          <p:cNvPicPr>
            <a:picLocks noChangeAspect="1"/>
          </p:cNvPicPr>
          <p:nvPr/>
        </p:nvPicPr>
        <p:blipFill>
          <a:blip r:embed="rId3"/>
          <a:stretch>
            <a:fillRect/>
          </a:stretch>
        </p:blipFill>
        <p:spPr>
          <a:xfrm>
            <a:off x="6823594" y="2232918"/>
            <a:ext cx="4363059" cy="838317"/>
          </a:xfrm>
          <a:prstGeom prst="rect">
            <a:avLst/>
          </a:prstGeom>
        </p:spPr>
      </p:pic>
      <p:pic>
        <p:nvPicPr>
          <p:cNvPr id="16" name="Image 15"/>
          <p:cNvPicPr>
            <a:picLocks noChangeAspect="1"/>
          </p:cNvPicPr>
          <p:nvPr/>
        </p:nvPicPr>
        <p:blipFill>
          <a:blip r:embed="rId4"/>
          <a:stretch>
            <a:fillRect/>
          </a:stretch>
        </p:blipFill>
        <p:spPr>
          <a:xfrm>
            <a:off x="8300174" y="3219790"/>
            <a:ext cx="1409897" cy="352474"/>
          </a:xfrm>
          <a:prstGeom prst="rect">
            <a:avLst/>
          </a:prstGeom>
        </p:spPr>
      </p:pic>
      <p:pic>
        <p:nvPicPr>
          <p:cNvPr id="17" name="Image 16"/>
          <p:cNvPicPr>
            <a:picLocks noChangeAspect="1"/>
          </p:cNvPicPr>
          <p:nvPr/>
        </p:nvPicPr>
        <p:blipFill>
          <a:blip r:embed="rId5"/>
          <a:stretch>
            <a:fillRect/>
          </a:stretch>
        </p:blipFill>
        <p:spPr>
          <a:xfrm>
            <a:off x="8166805" y="3646850"/>
            <a:ext cx="1676634" cy="714475"/>
          </a:xfrm>
          <a:prstGeom prst="rect">
            <a:avLst/>
          </a:prstGeom>
        </p:spPr>
      </p:pic>
      <p:pic>
        <p:nvPicPr>
          <p:cNvPr id="18" name="Image 17"/>
          <p:cNvPicPr>
            <a:picLocks noChangeAspect="1"/>
          </p:cNvPicPr>
          <p:nvPr/>
        </p:nvPicPr>
        <p:blipFill>
          <a:blip r:embed="rId6"/>
          <a:stretch>
            <a:fillRect/>
          </a:stretch>
        </p:blipFill>
        <p:spPr>
          <a:xfrm>
            <a:off x="3141513" y="5104080"/>
            <a:ext cx="7059762" cy="866290"/>
          </a:xfrm>
          <a:prstGeom prst="rect">
            <a:avLst/>
          </a:prstGeom>
        </p:spPr>
      </p:pic>
    </p:spTree>
    <p:extLst>
      <p:ext uri="{BB962C8B-B14F-4D97-AF65-F5344CB8AC3E}">
        <p14:creationId xmlns:p14="http://schemas.microsoft.com/office/powerpoint/2010/main" val="355189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b="1" dirty="0">
                <a:solidFill>
                  <a:srgbClr val="FF0000"/>
                </a:solidFill>
              </a:rPr>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807081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224"/>
          <p:cNvSpPr/>
          <p:nvPr/>
        </p:nvSpPr>
        <p:spPr>
          <a:xfrm>
            <a:off x="4598554" y="4729390"/>
            <a:ext cx="5407425" cy="17912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56"/>
          <p:cNvCxnSpPr/>
          <p:nvPr/>
        </p:nvCxnSpPr>
        <p:spPr>
          <a:xfrm flipV="1">
            <a:off x="5903133" y="5177256"/>
            <a:ext cx="0" cy="86164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2" name="Groupe 11"/>
          <p:cNvGrpSpPr/>
          <p:nvPr/>
        </p:nvGrpSpPr>
        <p:grpSpPr>
          <a:xfrm>
            <a:off x="2909711" y="334666"/>
            <a:ext cx="1255691" cy="1371598"/>
            <a:chOff x="598867" y="306945"/>
            <a:chExt cx="1906073" cy="1966174"/>
          </a:xfrm>
        </p:grpSpPr>
        <p:sp>
          <p:nvSpPr>
            <p:cNvPr id="6" name="Rectangle 5"/>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059969" y="2934811"/>
            <a:ext cx="1255691" cy="1371598"/>
            <a:chOff x="598867" y="306945"/>
            <a:chExt cx="1906073" cy="1966174"/>
          </a:xfrm>
        </p:grpSpPr>
        <p:sp>
          <p:nvSpPr>
            <p:cNvPr id="14" name="Rectangle 13"/>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6910026" y="342347"/>
            <a:ext cx="1255691" cy="1371598"/>
            <a:chOff x="598867" y="306945"/>
            <a:chExt cx="1906073" cy="1966174"/>
          </a:xfrm>
        </p:grpSpPr>
        <p:sp>
          <p:nvSpPr>
            <p:cNvPr id="21" name="Rectangle 20"/>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859384"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9275874" y="2928119"/>
            <a:ext cx="1255691" cy="1371598"/>
            <a:chOff x="598867" y="306945"/>
            <a:chExt cx="1906073" cy="1966174"/>
          </a:xfrm>
        </p:grpSpPr>
        <p:sp>
          <p:nvSpPr>
            <p:cNvPr id="28" name="Rectangle 27"/>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7" name="Groupe 66"/>
          <p:cNvGrpSpPr/>
          <p:nvPr/>
        </p:nvGrpSpPr>
        <p:grpSpPr>
          <a:xfrm rot="10450304">
            <a:off x="6941797" y="-410237"/>
            <a:ext cx="1800000" cy="1800000"/>
            <a:chOff x="2905628" y="1678903"/>
            <a:chExt cx="1800000" cy="1800000"/>
          </a:xfrm>
        </p:grpSpPr>
        <p:sp>
          <p:nvSpPr>
            <p:cNvPr id="68" name="Arc 67"/>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9" name="Arc 68"/>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rc 69"/>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1" name="Groupe 70"/>
          <p:cNvGrpSpPr/>
          <p:nvPr/>
        </p:nvGrpSpPr>
        <p:grpSpPr>
          <a:xfrm rot="3068337">
            <a:off x="943122" y="2215779"/>
            <a:ext cx="1800000" cy="1800000"/>
            <a:chOff x="2905628" y="1678903"/>
            <a:chExt cx="1800000" cy="1800000"/>
          </a:xfrm>
        </p:grpSpPr>
        <p:sp>
          <p:nvSpPr>
            <p:cNvPr id="72" name="Arc 71"/>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3" name="Arc 72"/>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4" name="Arc 73"/>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5" name="Groupe 74"/>
          <p:cNvGrpSpPr/>
          <p:nvPr/>
        </p:nvGrpSpPr>
        <p:grpSpPr>
          <a:xfrm rot="6249814">
            <a:off x="2818258" y="-359740"/>
            <a:ext cx="1800000" cy="1800000"/>
            <a:chOff x="2905628" y="1678903"/>
            <a:chExt cx="1800000" cy="1800000"/>
          </a:xfrm>
        </p:grpSpPr>
        <p:sp>
          <p:nvSpPr>
            <p:cNvPr id="76" name="Arc 75"/>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Arc 76"/>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Arc 77"/>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9" name="Groupe 78"/>
          <p:cNvGrpSpPr/>
          <p:nvPr/>
        </p:nvGrpSpPr>
        <p:grpSpPr>
          <a:xfrm rot="13611264">
            <a:off x="9160872" y="2204386"/>
            <a:ext cx="1800000" cy="1800000"/>
            <a:chOff x="2905628" y="1678903"/>
            <a:chExt cx="1800000" cy="1800000"/>
          </a:xfrm>
        </p:grpSpPr>
        <p:sp>
          <p:nvSpPr>
            <p:cNvPr id="80" name="Arc 79"/>
            <p:cNvSpPr/>
            <p:nvPr/>
          </p:nvSpPr>
          <p:spPr>
            <a:xfrm>
              <a:off x="2981828" y="2009103"/>
              <a:ext cx="1440000" cy="144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Arc 80"/>
            <p:cNvSpPr/>
            <p:nvPr/>
          </p:nvSpPr>
          <p:spPr>
            <a:xfrm>
              <a:off x="3388228" y="2288503"/>
              <a:ext cx="720000" cy="72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2" name="Arc 81"/>
            <p:cNvSpPr/>
            <p:nvPr/>
          </p:nvSpPr>
          <p:spPr>
            <a:xfrm>
              <a:off x="2905628" y="1678903"/>
              <a:ext cx="1800000" cy="18000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171" name="Connecteur droit 170"/>
          <p:cNvCxnSpPr/>
          <p:nvPr/>
        </p:nvCxnSpPr>
        <p:spPr>
          <a:xfrm>
            <a:off x="5530111"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Connecteur droit 172"/>
          <p:cNvCxnSpPr/>
          <p:nvPr/>
        </p:nvCxnSpPr>
        <p:spPr>
          <a:xfrm>
            <a:off x="5777394"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4" name="Connecteur droit 173"/>
          <p:cNvCxnSpPr/>
          <p:nvPr/>
        </p:nvCxnSpPr>
        <p:spPr>
          <a:xfrm>
            <a:off x="6029244"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Connecteur droit 174"/>
          <p:cNvCxnSpPr/>
          <p:nvPr/>
        </p:nvCxnSpPr>
        <p:spPr>
          <a:xfrm>
            <a:off x="6324980" y="3342803"/>
            <a:ext cx="0" cy="66184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3" name="Connecteur droit 202"/>
          <p:cNvCxnSpPr/>
          <p:nvPr/>
        </p:nvCxnSpPr>
        <p:spPr>
          <a:xfrm>
            <a:off x="5335721" y="5329493"/>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8" name="Connecteur droit 207"/>
          <p:cNvCxnSpPr/>
          <p:nvPr/>
        </p:nvCxnSpPr>
        <p:spPr>
          <a:xfrm>
            <a:off x="5361121" y="5608893"/>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9" name="Connecteur droit 208"/>
          <p:cNvCxnSpPr/>
          <p:nvPr/>
        </p:nvCxnSpPr>
        <p:spPr>
          <a:xfrm>
            <a:off x="5380399" y="5775807"/>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0" name="Connecteur droit 209"/>
          <p:cNvCxnSpPr/>
          <p:nvPr/>
        </p:nvCxnSpPr>
        <p:spPr>
          <a:xfrm>
            <a:off x="5361121" y="6038901"/>
            <a:ext cx="133036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8" name="Ellipse 117"/>
          <p:cNvSpPr/>
          <p:nvPr/>
        </p:nvSpPr>
        <p:spPr>
          <a:xfrm>
            <a:off x="7457934" y="4760193"/>
            <a:ext cx="2065518" cy="1710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Algorithme de régulation</a:t>
            </a:r>
          </a:p>
        </p:txBody>
      </p:sp>
      <p:sp>
        <p:nvSpPr>
          <p:cNvPr id="4" name="Rectangle 3"/>
          <p:cNvSpPr/>
          <p:nvPr/>
        </p:nvSpPr>
        <p:spPr>
          <a:xfrm>
            <a:off x="5100875" y="4937050"/>
            <a:ext cx="1708515" cy="1369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PC</a:t>
            </a:r>
          </a:p>
          <a:p>
            <a:pPr algn="ctr"/>
            <a:r>
              <a:rPr lang="fr-FR" b="1" dirty="0" smtClean="0"/>
              <a:t>Interface</a:t>
            </a:r>
          </a:p>
          <a:p>
            <a:pPr algn="ctr"/>
            <a:endParaRPr lang="fr-FR" dirty="0"/>
          </a:p>
        </p:txBody>
      </p:sp>
      <p:sp>
        <p:nvSpPr>
          <p:cNvPr id="83" name="Ellipse 82"/>
          <p:cNvSpPr/>
          <p:nvPr/>
        </p:nvSpPr>
        <p:spPr>
          <a:xfrm>
            <a:off x="5181378" y="2959060"/>
            <a:ext cx="1666664" cy="1626172"/>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00" b="1" dirty="0" smtClean="0">
                <a:solidFill>
                  <a:schemeClr val="tx1"/>
                </a:solidFill>
              </a:rPr>
              <a:t>Récepteur GPS</a:t>
            </a:r>
          </a:p>
        </p:txBody>
      </p:sp>
      <p:sp>
        <p:nvSpPr>
          <p:cNvPr id="227" name="ZoneTexte 226"/>
          <p:cNvSpPr txBox="1"/>
          <p:nvPr/>
        </p:nvSpPr>
        <p:spPr>
          <a:xfrm>
            <a:off x="8691499" y="334666"/>
            <a:ext cx="3355357" cy="1200329"/>
          </a:xfrm>
          <a:prstGeom prst="rect">
            <a:avLst/>
          </a:prstGeom>
          <a:noFill/>
          <a:ln>
            <a:solidFill>
              <a:schemeClr val="tx1"/>
            </a:solidFill>
          </a:ln>
        </p:spPr>
        <p:txBody>
          <a:bodyPr wrap="square" rtlCol="0">
            <a:spAutoFit/>
          </a:bodyPr>
          <a:lstStyle/>
          <a:p>
            <a:pPr algn="just"/>
            <a:r>
              <a:rPr lang="fr-FR" b="1" dirty="0" smtClean="0"/>
              <a:t>Tout </a:t>
            </a:r>
            <a:r>
              <a:rPr lang="fr-FR" b="1" dirty="0" smtClean="0"/>
              <a:t>d’abord, </a:t>
            </a:r>
            <a:r>
              <a:rPr lang="fr-FR" b="1" dirty="0" smtClean="0"/>
              <a:t>les robots envoient leurs coordonnées GPS au récepteur radio connecté au PC central</a:t>
            </a:r>
            <a:endParaRPr lang="fr-FR" b="1" dirty="0"/>
          </a:p>
        </p:txBody>
      </p:sp>
      <p:sp>
        <p:nvSpPr>
          <p:cNvPr id="228" name="ZoneTexte 227"/>
          <p:cNvSpPr txBox="1"/>
          <p:nvPr/>
        </p:nvSpPr>
        <p:spPr>
          <a:xfrm>
            <a:off x="1132087" y="4462865"/>
            <a:ext cx="3355357" cy="1200329"/>
          </a:xfrm>
          <a:prstGeom prst="rect">
            <a:avLst/>
          </a:prstGeom>
          <a:noFill/>
          <a:ln>
            <a:solidFill>
              <a:schemeClr val="tx1"/>
            </a:solidFill>
          </a:ln>
        </p:spPr>
        <p:txBody>
          <a:bodyPr wrap="square" rtlCol="0">
            <a:spAutoFit/>
          </a:bodyPr>
          <a:lstStyle/>
          <a:p>
            <a:pPr algn="just"/>
            <a:r>
              <a:rPr lang="fr-FR" b="1" dirty="0" smtClean="0"/>
              <a:t>Puis l’algorithme de régulation traite ces nouvelles coordonnées afin de calculer les nouveaux ordres à envoyer</a:t>
            </a:r>
            <a:endParaRPr lang="fr-FR" b="1" dirty="0"/>
          </a:p>
        </p:txBody>
      </p:sp>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34" name="Espace réservé du numéro de diapositive 33"/>
          <p:cNvSpPr>
            <a:spLocks noGrp="1"/>
          </p:cNvSpPr>
          <p:nvPr>
            <p:ph type="sldNum" sz="quarter" idx="4"/>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19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xit" presetSubtype="0" fill="hold" nodeType="withEffect">
                                  <p:stCondLst>
                                    <p:cond delay="0"/>
                                  </p:stCondLst>
                                  <p:childTnLst>
                                    <p:animEffect transition="out" filter="fade">
                                      <p:cBhvr>
                                        <p:cTn id="25" dur="500"/>
                                        <p:tgtEl>
                                          <p:spTgt spid="57"/>
                                        </p:tgtEl>
                                      </p:cBhvr>
                                    </p:animEffect>
                                    <p:set>
                                      <p:cBhvr>
                                        <p:cTn id="26" dur="1" fill="hold">
                                          <p:stCondLst>
                                            <p:cond delay="499"/>
                                          </p:stCondLst>
                                        </p:cTn>
                                        <p:tgtEl>
                                          <p:spTgt spid="57"/>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71"/>
                                        </p:tgtEl>
                                        <p:attrNameLst>
                                          <p:attrName>style.visibility</p:attrName>
                                        </p:attrNameLst>
                                      </p:cBhvr>
                                      <p:to>
                                        <p:strVal val="visible"/>
                                      </p:to>
                                    </p:set>
                                    <p:animEffect transition="in" filter="fade">
                                      <p:cBhvr>
                                        <p:cTn id="30" dur="500"/>
                                        <p:tgtEl>
                                          <p:spTgt spid="171"/>
                                        </p:tgtEl>
                                      </p:cBhvr>
                                    </p:animEffect>
                                  </p:childTnLst>
                                </p:cTn>
                              </p:par>
                              <p:par>
                                <p:cTn id="31" presetID="10" presetClass="entr" presetSubtype="0" fill="hold" nodeType="with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fade">
                                      <p:cBhvr>
                                        <p:cTn id="33" dur="500"/>
                                        <p:tgtEl>
                                          <p:spTgt spid="173"/>
                                        </p:tgtEl>
                                      </p:cBhvr>
                                    </p:animEffect>
                                  </p:childTnLst>
                                </p:cTn>
                              </p:par>
                              <p:par>
                                <p:cTn id="34" presetID="10" presetClass="entr" presetSubtype="0" fill="hold" nodeType="with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fade">
                                      <p:cBhvr>
                                        <p:cTn id="36" dur="500"/>
                                        <p:tgtEl>
                                          <p:spTgt spid="174"/>
                                        </p:tgtEl>
                                      </p:cBhvr>
                                    </p:animEffect>
                                  </p:childTnLst>
                                </p:cTn>
                              </p:par>
                              <p:par>
                                <p:cTn id="37" presetID="10" presetClass="entr" presetSubtype="0"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3500"/>
                            </p:stCondLst>
                            <p:childTnLst>
                              <p:par>
                                <p:cTn id="45" presetID="42" presetClass="path" presetSubtype="0" accel="50000" decel="50000" fill="hold" nodeType="afterEffect">
                                  <p:stCondLst>
                                    <p:cond delay="0"/>
                                  </p:stCondLst>
                                  <p:childTnLst>
                                    <p:animMotion origin="layout" path="M 2.08333E-6 -3.7037E-6 L 0.08398 0.22986 " pathEditMode="relative" rAng="0" ptsTypes="AA">
                                      <p:cBhvr>
                                        <p:cTn id="46" dur="1000" fill="hold"/>
                                        <p:tgtEl>
                                          <p:spTgt spid="75"/>
                                        </p:tgtEl>
                                        <p:attrNameLst>
                                          <p:attrName>ppt_x</p:attrName>
                                          <p:attrName>ppt_y</p:attrName>
                                        </p:attrNameLst>
                                      </p:cBhvr>
                                      <p:rCtr x="4193" y="11481"/>
                                    </p:animMotion>
                                  </p:childTnLst>
                                </p:cTn>
                              </p:par>
                            </p:childTnLst>
                          </p:cTn>
                        </p:par>
                        <p:par>
                          <p:cTn id="47" fill="hold">
                            <p:stCondLst>
                              <p:cond delay="4500"/>
                            </p:stCondLst>
                            <p:childTnLst>
                              <p:par>
                                <p:cTn id="48" presetID="42" presetClass="path" presetSubtype="0" accel="50000" decel="50000" fill="hold" nodeType="afterEffect">
                                  <p:stCondLst>
                                    <p:cond delay="0"/>
                                  </p:stCondLst>
                                  <p:childTnLst>
                                    <p:animMotion origin="layout" path="M 6.25E-7 1.48148E-6 L 6.25E-7 0.15764 " pathEditMode="relative" rAng="0" ptsTypes="AA">
                                      <p:cBhvr>
                                        <p:cTn id="49" dur="1000" fill="hold"/>
                                        <p:tgtEl>
                                          <p:spTgt spid="171"/>
                                        </p:tgtEl>
                                        <p:attrNameLst>
                                          <p:attrName>ppt_x</p:attrName>
                                          <p:attrName>ppt_y</p:attrName>
                                        </p:attrNameLst>
                                      </p:cBhvr>
                                      <p:rCtr x="0" y="7870"/>
                                    </p:animMotion>
                                  </p:childTnLst>
                                </p:cTn>
                              </p:par>
                            </p:childTnLst>
                          </p:cTn>
                        </p:par>
                        <p:par>
                          <p:cTn id="50" fill="hold">
                            <p:stCondLst>
                              <p:cond delay="5500"/>
                            </p:stCondLst>
                            <p:childTnLst>
                              <p:par>
                                <p:cTn id="51" presetID="63" presetClass="path" presetSubtype="0" accel="50000" decel="50000" fill="hold" nodeType="afterEffect">
                                  <p:stCondLst>
                                    <p:cond delay="0"/>
                                  </p:stCondLst>
                                  <p:childTnLst>
                                    <p:animMotion origin="layout" path="M -4.58333E-6 2.59259E-6 L 0.10027 2.59259E-6 " pathEditMode="relative" rAng="0" ptsTypes="AA">
                                      <p:cBhvr>
                                        <p:cTn id="52" dur="1000" fill="hold"/>
                                        <p:tgtEl>
                                          <p:spTgt spid="210"/>
                                        </p:tgtEl>
                                        <p:attrNameLst>
                                          <p:attrName>ppt_x</p:attrName>
                                          <p:attrName>ppt_y</p:attrName>
                                        </p:attrNameLst>
                                      </p:cBhvr>
                                      <p:rCtr x="5013" y="0"/>
                                    </p:animMotion>
                                  </p:childTnLst>
                                </p:cTn>
                              </p:par>
                            </p:childTnLst>
                          </p:cTn>
                        </p:par>
                        <p:par>
                          <p:cTn id="53" fill="hold">
                            <p:stCondLst>
                              <p:cond delay="6500"/>
                            </p:stCondLst>
                            <p:childTnLst>
                              <p:par>
                                <p:cTn id="54" presetID="10" presetClass="exit" presetSubtype="0" fill="hold" nodeType="afterEffect">
                                  <p:stCondLst>
                                    <p:cond delay="0"/>
                                  </p:stCondLst>
                                  <p:childTnLst>
                                    <p:animEffect transition="out" filter="fade">
                                      <p:cBhvr>
                                        <p:cTn id="55" dur="500"/>
                                        <p:tgtEl>
                                          <p:spTgt spid="75"/>
                                        </p:tgtEl>
                                      </p:cBhvr>
                                    </p:animEffect>
                                    <p:set>
                                      <p:cBhvr>
                                        <p:cTn id="56" dur="1" fill="hold">
                                          <p:stCondLst>
                                            <p:cond delay="499"/>
                                          </p:stCondLst>
                                        </p:cTn>
                                        <p:tgtEl>
                                          <p:spTgt spid="75"/>
                                        </p:tgtEl>
                                        <p:attrNameLst>
                                          <p:attrName>style.visibility</p:attrName>
                                        </p:attrNameLst>
                                      </p:cBhvr>
                                      <p:to>
                                        <p:strVal val="hidden"/>
                                      </p:to>
                                    </p:se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par>
                          <p:cTn id="61" fill="hold">
                            <p:stCondLst>
                              <p:cond delay="7500"/>
                            </p:stCondLst>
                            <p:childTnLst>
                              <p:par>
                                <p:cTn id="62" presetID="35" presetClass="path" presetSubtype="0" accel="50000" decel="50000" fill="hold" nodeType="afterEffect">
                                  <p:stCondLst>
                                    <p:cond delay="0"/>
                                  </p:stCondLst>
                                  <p:childTnLst>
                                    <p:animMotion origin="layout" path="M -2.08333E-7 3.7037E-6 L -0.2556 0.0081 " pathEditMode="relative" rAng="0" ptsTypes="AA">
                                      <p:cBhvr>
                                        <p:cTn id="63" dur="1000" fill="hold"/>
                                        <p:tgtEl>
                                          <p:spTgt spid="79"/>
                                        </p:tgtEl>
                                        <p:attrNameLst>
                                          <p:attrName>ppt_x</p:attrName>
                                          <p:attrName>ppt_y</p:attrName>
                                        </p:attrNameLst>
                                      </p:cBhvr>
                                      <p:rCtr x="-12786" y="394"/>
                                    </p:animMotion>
                                  </p:childTnLst>
                                </p:cTn>
                              </p:par>
                              <p:par>
                                <p:cTn id="64" presetID="10" presetClass="entr" presetSubtype="0" fill="hold" grpId="0" nodeType="withEffect">
                                  <p:stCondLst>
                                    <p:cond delay="0"/>
                                  </p:stCondLst>
                                  <p:childTnLst>
                                    <p:set>
                                      <p:cBhvr>
                                        <p:cTn id="65" dur="1" fill="hold">
                                          <p:stCondLst>
                                            <p:cond delay="0"/>
                                          </p:stCondLst>
                                        </p:cTn>
                                        <p:tgtEl>
                                          <p:spTgt spid="228"/>
                                        </p:tgtEl>
                                        <p:attrNameLst>
                                          <p:attrName>style.visibility</p:attrName>
                                        </p:attrNameLst>
                                      </p:cBhvr>
                                      <p:to>
                                        <p:strVal val="visible"/>
                                      </p:to>
                                    </p:set>
                                    <p:animEffect transition="in" filter="fade">
                                      <p:cBhvr>
                                        <p:cTn id="66" dur="500"/>
                                        <p:tgtEl>
                                          <p:spTgt spid="228"/>
                                        </p:tgtEl>
                                      </p:cBhvr>
                                    </p:animEffect>
                                  </p:childTnLst>
                                </p:cTn>
                              </p:par>
                            </p:childTnLst>
                          </p:cTn>
                        </p:par>
                        <p:par>
                          <p:cTn id="67" fill="hold">
                            <p:stCondLst>
                              <p:cond delay="8500"/>
                            </p:stCondLst>
                            <p:childTnLst>
                              <p:par>
                                <p:cTn id="68" presetID="42" presetClass="path" presetSubtype="0" accel="50000" decel="50000" fill="hold" nodeType="afterEffect">
                                  <p:stCondLst>
                                    <p:cond delay="0"/>
                                  </p:stCondLst>
                                  <p:childTnLst>
                                    <p:animMotion origin="layout" path="M -3.75E-6 1.48148E-6 L 0.00026 0.14768 " pathEditMode="relative" rAng="0" ptsTypes="AA">
                                      <p:cBhvr>
                                        <p:cTn id="69" dur="1000" fill="hold"/>
                                        <p:tgtEl>
                                          <p:spTgt spid="175"/>
                                        </p:tgtEl>
                                        <p:attrNameLst>
                                          <p:attrName>ppt_x</p:attrName>
                                          <p:attrName>ppt_y</p:attrName>
                                        </p:attrNameLst>
                                      </p:cBhvr>
                                      <p:rCtr x="13" y="7384"/>
                                    </p:animMotion>
                                  </p:childTnLst>
                                </p:cTn>
                              </p:par>
                            </p:childTnLst>
                          </p:cTn>
                        </p:par>
                        <p:par>
                          <p:cTn id="70" fill="hold">
                            <p:stCondLst>
                              <p:cond delay="9500"/>
                            </p:stCondLst>
                            <p:childTnLst>
                              <p:par>
                                <p:cTn id="71" presetID="63" presetClass="path" presetSubtype="0" accel="50000" decel="50000" fill="hold" nodeType="afterEffect">
                                  <p:stCondLst>
                                    <p:cond delay="0"/>
                                  </p:stCondLst>
                                  <p:childTnLst>
                                    <p:animMotion origin="layout" path="M 2.91667E-6 -1.48148E-6 L 0.0987 -1.48148E-6 " pathEditMode="relative" rAng="0" ptsTypes="AA">
                                      <p:cBhvr>
                                        <p:cTn id="72" dur="1000" fill="hold"/>
                                        <p:tgtEl>
                                          <p:spTgt spid="209"/>
                                        </p:tgtEl>
                                        <p:attrNameLst>
                                          <p:attrName>ppt_x</p:attrName>
                                          <p:attrName>ppt_y</p:attrName>
                                        </p:attrNameLst>
                                      </p:cBhvr>
                                      <p:rCtr x="4935" y="0"/>
                                    </p:animMotion>
                                  </p:childTnLst>
                                </p:cTn>
                              </p:par>
                            </p:childTnLst>
                          </p:cTn>
                        </p:par>
                        <p:par>
                          <p:cTn id="73" fill="hold">
                            <p:stCondLst>
                              <p:cond delay="10500"/>
                            </p:stCondLst>
                            <p:childTnLst>
                              <p:par>
                                <p:cTn id="74" presetID="10" presetClass="exit" presetSubtype="0" fill="hold" nodeType="afterEffect">
                                  <p:stCondLst>
                                    <p:cond delay="0"/>
                                  </p:stCondLst>
                                  <p:childTnLst>
                                    <p:animEffect transition="out" filter="fade">
                                      <p:cBhvr>
                                        <p:cTn id="75" dur="500"/>
                                        <p:tgtEl>
                                          <p:spTgt spid="79"/>
                                        </p:tgtEl>
                                      </p:cBhvr>
                                    </p:animEffect>
                                    <p:set>
                                      <p:cBhvr>
                                        <p:cTn id="76" dur="1" fill="hold">
                                          <p:stCondLst>
                                            <p:cond delay="499"/>
                                          </p:stCondLst>
                                        </p:cTn>
                                        <p:tgtEl>
                                          <p:spTgt spid="79"/>
                                        </p:tgtEl>
                                        <p:attrNameLst>
                                          <p:attrName>style.visibility</p:attrName>
                                        </p:attrNameLst>
                                      </p:cBhvr>
                                      <p:to>
                                        <p:strVal val="hidden"/>
                                      </p:to>
                                    </p:set>
                                  </p:childTnLst>
                                </p:cTn>
                              </p:par>
                            </p:childTnLst>
                          </p:cTn>
                        </p:par>
                        <p:par>
                          <p:cTn id="77" fill="hold">
                            <p:stCondLst>
                              <p:cond delay="11000"/>
                            </p:stCondLst>
                            <p:childTnLst>
                              <p:par>
                                <p:cTn id="78" presetID="10" presetClass="entr" presetSubtype="0"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par>
                          <p:cTn id="81" fill="hold">
                            <p:stCondLst>
                              <p:cond delay="11500"/>
                            </p:stCondLst>
                            <p:childTnLst>
                              <p:par>
                                <p:cTn id="82" presetID="42" presetClass="path" presetSubtype="0" accel="50000" decel="50000" fill="hold" nodeType="afterEffect">
                                  <p:stCondLst>
                                    <p:cond delay="0"/>
                                  </p:stCondLst>
                                  <p:childTnLst>
                                    <p:animMotion origin="layout" path="M 8.33333E-7 3.7037E-6 L -0.12227 0.24768 " pathEditMode="relative" rAng="0" ptsTypes="AA">
                                      <p:cBhvr>
                                        <p:cTn id="83" dur="1000" fill="hold"/>
                                        <p:tgtEl>
                                          <p:spTgt spid="67"/>
                                        </p:tgtEl>
                                        <p:attrNameLst>
                                          <p:attrName>ppt_x</p:attrName>
                                          <p:attrName>ppt_y</p:attrName>
                                        </p:attrNameLst>
                                      </p:cBhvr>
                                      <p:rCtr x="-6120" y="12384"/>
                                    </p:animMotion>
                                  </p:childTnLst>
                                </p:cTn>
                              </p:par>
                            </p:childTnLst>
                          </p:cTn>
                        </p:par>
                        <p:par>
                          <p:cTn id="84" fill="hold">
                            <p:stCondLst>
                              <p:cond delay="12500"/>
                            </p:stCondLst>
                            <p:childTnLst>
                              <p:par>
                                <p:cTn id="85" presetID="42" presetClass="path" presetSubtype="0" accel="50000" decel="50000" fill="hold" nodeType="afterEffect">
                                  <p:stCondLst>
                                    <p:cond delay="0"/>
                                  </p:stCondLst>
                                  <p:childTnLst>
                                    <p:animMotion origin="layout" path="M 5E-6 1.48148E-6 L -0.00039 0.15023 " pathEditMode="relative" rAng="0" ptsTypes="AA">
                                      <p:cBhvr>
                                        <p:cTn id="86" dur="1000" fill="hold"/>
                                        <p:tgtEl>
                                          <p:spTgt spid="174"/>
                                        </p:tgtEl>
                                        <p:attrNameLst>
                                          <p:attrName>ppt_x</p:attrName>
                                          <p:attrName>ppt_y</p:attrName>
                                        </p:attrNameLst>
                                      </p:cBhvr>
                                      <p:rCtr x="-26" y="7500"/>
                                    </p:animMotion>
                                  </p:childTnLst>
                                </p:cTn>
                              </p:par>
                            </p:childTnLst>
                          </p:cTn>
                        </p:par>
                        <p:par>
                          <p:cTn id="87" fill="hold">
                            <p:stCondLst>
                              <p:cond delay="13500"/>
                            </p:stCondLst>
                            <p:childTnLst>
                              <p:par>
                                <p:cTn id="88" presetID="63" presetClass="path" presetSubtype="0" accel="50000" decel="50000" fill="hold" nodeType="afterEffect">
                                  <p:stCondLst>
                                    <p:cond delay="0"/>
                                  </p:stCondLst>
                                  <p:childTnLst>
                                    <p:animMotion origin="layout" path="M -4.58333E-6 4.07407E-6 L 0.10105 4.07407E-6 " pathEditMode="relative" rAng="0" ptsTypes="AA">
                                      <p:cBhvr>
                                        <p:cTn id="89" dur="1000" fill="hold"/>
                                        <p:tgtEl>
                                          <p:spTgt spid="208"/>
                                        </p:tgtEl>
                                        <p:attrNameLst>
                                          <p:attrName>ppt_x</p:attrName>
                                          <p:attrName>ppt_y</p:attrName>
                                        </p:attrNameLst>
                                      </p:cBhvr>
                                      <p:rCtr x="5052" y="0"/>
                                    </p:animMotion>
                                  </p:childTnLst>
                                </p:cTn>
                              </p:par>
                            </p:childTnLst>
                          </p:cTn>
                        </p:par>
                        <p:par>
                          <p:cTn id="90" fill="hold">
                            <p:stCondLst>
                              <p:cond delay="14500"/>
                            </p:stCondLst>
                            <p:childTnLst>
                              <p:par>
                                <p:cTn id="91" presetID="10" presetClass="exit" presetSubtype="0" fill="hold" nodeType="afterEffect">
                                  <p:stCondLst>
                                    <p:cond delay="0"/>
                                  </p:stCondLst>
                                  <p:childTnLst>
                                    <p:animEffect transition="out" filter="fade">
                                      <p:cBhvr>
                                        <p:cTn id="92" dur="500"/>
                                        <p:tgtEl>
                                          <p:spTgt spid="67"/>
                                        </p:tgtEl>
                                      </p:cBhvr>
                                    </p:animEffect>
                                    <p:set>
                                      <p:cBhvr>
                                        <p:cTn id="93" dur="1" fill="hold">
                                          <p:stCondLst>
                                            <p:cond delay="499"/>
                                          </p:stCondLst>
                                        </p:cTn>
                                        <p:tgtEl>
                                          <p:spTgt spid="67"/>
                                        </p:tgtEl>
                                        <p:attrNameLst>
                                          <p:attrName>style.visibility</p:attrName>
                                        </p:attrNameLst>
                                      </p:cBhvr>
                                      <p:to>
                                        <p:strVal val="hidden"/>
                                      </p:to>
                                    </p:set>
                                  </p:childTnLst>
                                </p:cTn>
                              </p:par>
                            </p:childTnLst>
                          </p:cTn>
                        </p:par>
                        <p:par>
                          <p:cTn id="94" fill="hold">
                            <p:stCondLst>
                              <p:cond delay="15000"/>
                            </p:stCondLst>
                            <p:childTnLst>
                              <p:par>
                                <p:cTn id="95" presetID="10" presetClass="entr" presetSubtype="0" fill="hold"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5500"/>
                            </p:stCondLst>
                            <p:childTnLst>
                              <p:par>
                                <p:cTn id="99" presetID="63" presetClass="path" presetSubtype="0" accel="50000" decel="50000" fill="hold" nodeType="afterEffect">
                                  <p:stCondLst>
                                    <p:cond delay="0"/>
                                  </p:stCondLst>
                                  <p:childTnLst>
                                    <p:animMotion origin="layout" path="M -1.875E-6 1.85185E-6 L 0.15352 0.01805 " pathEditMode="relative" rAng="0" ptsTypes="AA">
                                      <p:cBhvr>
                                        <p:cTn id="100" dur="1000" fill="hold"/>
                                        <p:tgtEl>
                                          <p:spTgt spid="71"/>
                                        </p:tgtEl>
                                        <p:attrNameLst>
                                          <p:attrName>ppt_x</p:attrName>
                                          <p:attrName>ppt_y</p:attrName>
                                        </p:attrNameLst>
                                      </p:cBhvr>
                                      <p:rCtr x="7669" y="903"/>
                                    </p:animMotion>
                                  </p:childTnLst>
                                </p:cTn>
                              </p:par>
                            </p:childTnLst>
                          </p:cTn>
                        </p:par>
                        <p:par>
                          <p:cTn id="101" fill="hold">
                            <p:stCondLst>
                              <p:cond delay="16500"/>
                            </p:stCondLst>
                            <p:childTnLst>
                              <p:par>
                                <p:cTn id="102" presetID="42" presetClass="path" presetSubtype="0" accel="50000" decel="50000" fill="hold" nodeType="afterEffect">
                                  <p:stCondLst>
                                    <p:cond delay="0"/>
                                  </p:stCondLst>
                                  <p:childTnLst>
                                    <p:animMotion origin="layout" path="M -1.875E-6 1.48148E-6 L -0.00013 0.15185 " pathEditMode="relative" rAng="0" ptsTypes="AA">
                                      <p:cBhvr>
                                        <p:cTn id="103" dur="1000" fill="hold"/>
                                        <p:tgtEl>
                                          <p:spTgt spid="173"/>
                                        </p:tgtEl>
                                        <p:attrNameLst>
                                          <p:attrName>ppt_x</p:attrName>
                                          <p:attrName>ppt_y</p:attrName>
                                        </p:attrNameLst>
                                      </p:cBhvr>
                                      <p:rCtr x="-13" y="7593"/>
                                    </p:animMotion>
                                  </p:childTnLst>
                                </p:cTn>
                              </p:par>
                            </p:childTnLst>
                          </p:cTn>
                        </p:par>
                        <p:par>
                          <p:cTn id="104" fill="hold">
                            <p:stCondLst>
                              <p:cond delay="17500"/>
                            </p:stCondLst>
                            <p:childTnLst>
                              <p:par>
                                <p:cTn id="105" presetID="63" presetClass="path" presetSubtype="0" accel="50000" decel="50000" fill="hold" nodeType="afterEffect">
                                  <p:stCondLst>
                                    <p:cond delay="0"/>
                                  </p:stCondLst>
                                  <p:childTnLst>
                                    <p:animMotion origin="layout" path="M -1.25E-6 4.81481E-6 L 0.10235 4.81481E-6 " pathEditMode="relative" rAng="0" ptsTypes="AA">
                                      <p:cBhvr>
                                        <p:cTn id="106" dur="1000" fill="hold"/>
                                        <p:tgtEl>
                                          <p:spTgt spid="203"/>
                                        </p:tgtEl>
                                        <p:attrNameLst>
                                          <p:attrName>ppt_x</p:attrName>
                                          <p:attrName>ppt_y</p:attrName>
                                        </p:attrNameLst>
                                      </p:cBhvr>
                                      <p:rCtr x="5117" y="0"/>
                                    </p:animMotion>
                                  </p:childTnLst>
                                </p:cTn>
                              </p:par>
                            </p:childTnLst>
                          </p:cTn>
                        </p:par>
                        <p:par>
                          <p:cTn id="107" fill="hold">
                            <p:stCondLst>
                              <p:cond delay="18500"/>
                            </p:stCondLst>
                            <p:childTnLst>
                              <p:par>
                                <p:cTn id="108" presetID="10" presetClass="exit" presetSubtype="0" fill="hold" nodeType="afterEffect">
                                  <p:stCondLst>
                                    <p:cond delay="0"/>
                                  </p:stCondLst>
                                  <p:childTnLst>
                                    <p:animEffect transition="out" filter="fade">
                                      <p:cBhvr>
                                        <p:cTn id="109" dur="500"/>
                                        <p:tgtEl>
                                          <p:spTgt spid="71"/>
                                        </p:tgtEl>
                                      </p:cBhvr>
                                    </p:animEffect>
                                    <p:set>
                                      <p:cBhvr>
                                        <p:cTn id="110" dur="1" fill="hold">
                                          <p:stCondLst>
                                            <p:cond delay="499"/>
                                          </p:stCondLst>
                                        </p:cTn>
                                        <p:tgtEl>
                                          <p:spTgt spid="71"/>
                                        </p:tgtEl>
                                        <p:attrNameLst>
                                          <p:attrName>style.visibility</p:attrName>
                                        </p:attrNameLst>
                                      </p:cBhvr>
                                      <p:to>
                                        <p:strVal val="hidden"/>
                                      </p:to>
                                    </p:set>
                                  </p:childTnLst>
                                </p:cTn>
                              </p:par>
                            </p:childTnLst>
                          </p:cTn>
                        </p:par>
                        <p:par>
                          <p:cTn id="111" fill="hold">
                            <p:stCondLst>
                              <p:cond delay="19000"/>
                            </p:stCondLst>
                            <p:childTnLst>
                              <p:par>
                                <p:cTn id="112" presetID="10" presetClass="exit" presetSubtype="0" fill="hold" grpId="1" nodeType="afterEffect">
                                  <p:stCondLst>
                                    <p:cond delay="0"/>
                                  </p:stCondLst>
                                  <p:childTnLst>
                                    <p:animEffect transition="out" filter="fade">
                                      <p:cBhvr>
                                        <p:cTn id="113" dur="500"/>
                                        <p:tgtEl>
                                          <p:spTgt spid="227"/>
                                        </p:tgtEl>
                                      </p:cBhvr>
                                    </p:animEffect>
                                    <p:set>
                                      <p:cBhvr>
                                        <p:cTn id="114" dur="1" fill="hold">
                                          <p:stCondLst>
                                            <p:cond delay="499"/>
                                          </p:stCondLst>
                                        </p:cTn>
                                        <p:tgtEl>
                                          <p:spTgt spid="227"/>
                                        </p:tgtEl>
                                        <p:attrNameLst>
                                          <p:attrName>style.visibility</p:attrName>
                                        </p:attrNameLst>
                                      </p:cBhvr>
                                      <p:to>
                                        <p:strVal val="hidden"/>
                                      </p:to>
                                    </p:set>
                                  </p:childTnLst>
                                </p:cTn>
                              </p:par>
                            </p:childTnLst>
                          </p:cTn>
                        </p:par>
                        <p:par>
                          <p:cTn id="115" fill="hold">
                            <p:stCondLst>
                              <p:cond delay="19500"/>
                            </p:stCondLst>
                            <p:childTnLst>
                              <p:par>
                                <p:cTn id="116" presetID="10" presetClass="exit" presetSubtype="0" fill="hold" nodeType="afterEffect">
                                  <p:stCondLst>
                                    <p:cond delay="0"/>
                                  </p:stCondLst>
                                  <p:childTnLst>
                                    <p:animEffect transition="out" filter="fade">
                                      <p:cBhvr>
                                        <p:cTn id="117" dur="500"/>
                                        <p:tgtEl>
                                          <p:spTgt spid="175"/>
                                        </p:tgtEl>
                                      </p:cBhvr>
                                    </p:animEffect>
                                    <p:set>
                                      <p:cBhvr>
                                        <p:cTn id="118" dur="1" fill="hold">
                                          <p:stCondLst>
                                            <p:cond delay="499"/>
                                          </p:stCondLst>
                                        </p:cTn>
                                        <p:tgtEl>
                                          <p:spTgt spid="175"/>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74"/>
                                        </p:tgtEl>
                                      </p:cBhvr>
                                    </p:animEffect>
                                    <p:set>
                                      <p:cBhvr>
                                        <p:cTn id="121" dur="1" fill="hold">
                                          <p:stCondLst>
                                            <p:cond delay="499"/>
                                          </p:stCondLst>
                                        </p:cTn>
                                        <p:tgtEl>
                                          <p:spTgt spid="174"/>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173"/>
                                        </p:tgtEl>
                                        <p:attrNameLst>
                                          <p:attrName>ppt_w</p:attrName>
                                        </p:attrNameLst>
                                      </p:cBhvr>
                                      <p:tavLst>
                                        <p:tav tm="0">
                                          <p:val>
                                            <p:strVal val="ppt_w"/>
                                          </p:val>
                                        </p:tav>
                                        <p:tav tm="100000">
                                          <p:val>
                                            <p:fltVal val="0"/>
                                          </p:val>
                                        </p:tav>
                                      </p:tavLst>
                                    </p:anim>
                                    <p:anim calcmode="lin" valueType="num">
                                      <p:cBhvr>
                                        <p:cTn id="124" dur="500"/>
                                        <p:tgtEl>
                                          <p:spTgt spid="173"/>
                                        </p:tgtEl>
                                        <p:attrNameLst>
                                          <p:attrName>ppt_h</p:attrName>
                                        </p:attrNameLst>
                                      </p:cBhvr>
                                      <p:tavLst>
                                        <p:tav tm="0">
                                          <p:val>
                                            <p:strVal val="ppt_h"/>
                                          </p:val>
                                        </p:tav>
                                        <p:tav tm="100000">
                                          <p:val>
                                            <p:fltVal val="0"/>
                                          </p:val>
                                        </p:tav>
                                      </p:tavLst>
                                    </p:anim>
                                    <p:animEffect transition="out" filter="fade">
                                      <p:cBhvr>
                                        <p:cTn id="125" dur="500"/>
                                        <p:tgtEl>
                                          <p:spTgt spid="173"/>
                                        </p:tgtEl>
                                      </p:cBhvr>
                                    </p:animEffect>
                                    <p:set>
                                      <p:cBhvr>
                                        <p:cTn id="126" dur="1" fill="hold">
                                          <p:stCondLst>
                                            <p:cond delay="499"/>
                                          </p:stCondLst>
                                        </p:cTn>
                                        <p:tgtEl>
                                          <p:spTgt spid="173"/>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71"/>
                                        </p:tgtEl>
                                      </p:cBhvr>
                                    </p:animEffect>
                                    <p:set>
                                      <p:cBhvr>
                                        <p:cTn id="129" dur="1" fill="hold">
                                          <p:stCondLst>
                                            <p:cond delay="499"/>
                                          </p:stCondLst>
                                        </p:cTn>
                                        <p:tgtEl>
                                          <p:spTgt spid="171"/>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83"/>
                                        </p:tgtEl>
                                      </p:cBhvr>
                                    </p:animEffect>
                                    <p:set>
                                      <p:cBhvr>
                                        <p:cTn id="132" dur="1" fill="hold">
                                          <p:stCondLst>
                                            <p:cond delay="499"/>
                                          </p:stCondLst>
                                        </p:cTn>
                                        <p:tgtEl>
                                          <p:spTgt spid="83"/>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203"/>
                                        </p:tgtEl>
                                      </p:cBhvr>
                                    </p:animEffect>
                                    <p:set>
                                      <p:cBhvr>
                                        <p:cTn id="135" dur="1" fill="hold">
                                          <p:stCondLst>
                                            <p:cond delay="499"/>
                                          </p:stCondLst>
                                        </p:cTn>
                                        <p:tgtEl>
                                          <p:spTgt spid="203"/>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208"/>
                                        </p:tgtEl>
                                      </p:cBhvr>
                                    </p:animEffect>
                                    <p:set>
                                      <p:cBhvr>
                                        <p:cTn id="138" dur="1" fill="hold">
                                          <p:stCondLst>
                                            <p:cond delay="499"/>
                                          </p:stCondLst>
                                        </p:cTn>
                                        <p:tgtEl>
                                          <p:spTgt spid="208"/>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09"/>
                                        </p:tgtEl>
                                      </p:cBhvr>
                                    </p:animEffect>
                                    <p:set>
                                      <p:cBhvr>
                                        <p:cTn id="141" dur="1" fill="hold">
                                          <p:stCondLst>
                                            <p:cond delay="499"/>
                                          </p:stCondLst>
                                        </p:cTn>
                                        <p:tgtEl>
                                          <p:spTgt spid="209"/>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210"/>
                                        </p:tgtEl>
                                      </p:cBhvr>
                                    </p:animEffect>
                                    <p:set>
                                      <p:cBhvr>
                                        <p:cTn id="144" dur="1" fill="hold">
                                          <p:stCondLst>
                                            <p:cond delay="499"/>
                                          </p:stCondLst>
                                        </p:cTn>
                                        <p:tgtEl>
                                          <p:spTgt spid="210"/>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28"/>
                                        </p:tgtEl>
                                      </p:cBhvr>
                                    </p:animEffect>
                                    <p:set>
                                      <p:cBhvr>
                                        <p:cTn id="147" dur="1" fill="hold">
                                          <p:stCondLst>
                                            <p:cond delay="499"/>
                                          </p:stCondLst>
                                        </p:cTn>
                                        <p:tgtEl>
                                          <p:spTgt spid="2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227" grpId="0" animBg="1"/>
      <p:bldP spid="227" grpId="1" animBg="1"/>
      <p:bldP spid="228" grpId="0" animBg="1"/>
      <p:bldP spid="22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4016925" y="4698449"/>
            <a:ext cx="5407425" cy="17912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p:cNvCxnSpPr/>
          <p:nvPr/>
        </p:nvCxnSpPr>
        <p:spPr>
          <a:xfrm>
            <a:off x="7357288" y="5574323"/>
            <a:ext cx="1472041"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V="1">
            <a:off x="5448504" y="5146315"/>
            <a:ext cx="0" cy="86164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Ellipse 4"/>
          <p:cNvSpPr/>
          <p:nvPr/>
        </p:nvSpPr>
        <p:spPr>
          <a:xfrm>
            <a:off x="4881092" y="321971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00" dirty="0" smtClean="0"/>
              <a:t>Radio</a:t>
            </a:r>
          </a:p>
          <a:p>
            <a:pPr algn="ctr"/>
            <a:r>
              <a:rPr lang="fr-FR" sz="1600" dirty="0" smtClean="0"/>
              <a:t>Center</a:t>
            </a:r>
            <a:endParaRPr lang="fr-FR" sz="1600" dirty="0"/>
          </a:p>
        </p:txBody>
      </p:sp>
      <p:grpSp>
        <p:nvGrpSpPr>
          <p:cNvPr id="12" name="Groupe 11"/>
          <p:cNvGrpSpPr/>
          <p:nvPr/>
        </p:nvGrpSpPr>
        <p:grpSpPr>
          <a:xfrm>
            <a:off x="2909711" y="334666"/>
            <a:ext cx="1255691" cy="1371598"/>
            <a:chOff x="598867" y="306945"/>
            <a:chExt cx="1906073" cy="1966174"/>
          </a:xfrm>
        </p:grpSpPr>
        <p:sp>
          <p:nvSpPr>
            <p:cNvPr id="6" name="Rectangle 5"/>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1059969" y="2934811"/>
            <a:ext cx="1255691" cy="1371598"/>
            <a:chOff x="598867" y="306945"/>
            <a:chExt cx="1906073" cy="1966174"/>
          </a:xfrm>
        </p:grpSpPr>
        <p:sp>
          <p:nvSpPr>
            <p:cNvPr id="14" name="Rectangle 13"/>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6910026" y="342347"/>
            <a:ext cx="1255691" cy="1371598"/>
            <a:chOff x="598867" y="306945"/>
            <a:chExt cx="1906073" cy="1966174"/>
          </a:xfrm>
        </p:grpSpPr>
        <p:sp>
          <p:nvSpPr>
            <p:cNvPr id="21" name="Rectangle 20"/>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859384"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9275874" y="2928119"/>
            <a:ext cx="1255691" cy="1371598"/>
            <a:chOff x="598867" y="306945"/>
            <a:chExt cx="1906073" cy="1966174"/>
          </a:xfrm>
        </p:grpSpPr>
        <p:sp>
          <p:nvSpPr>
            <p:cNvPr id="28" name="Rectangle 27"/>
            <p:cNvSpPr/>
            <p:nvPr/>
          </p:nvSpPr>
          <p:spPr>
            <a:xfrm>
              <a:off x="824248" y="888642"/>
              <a:ext cx="1455313" cy="8242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598867" y="1448872"/>
              <a:ext cx="1906073" cy="5280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824248" y="768438"/>
              <a:ext cx="1455313" cy="274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708338" y="169727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838459" y="1717501"/>
              <a:ext cx="553791" cy="555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859385" y="306945"/>
              <a:ext cx="46684" cy="721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p:cNvGrpSpPr/>
          <p:nvPr/>
        </p:nvGrpSpPr>
        <p:grpSpPr>
          <a:xfrm rot="16509329">
            <a:off x="3985890" y="2098902"/>
            <a:ext cx="1800000" cy="1800000"/>
            <a:chOff x="2905628" y="1678903"/>
            <a:chExt cx="1800000" cy="1800000"/>
          </a:xfrm>
        </p:grpSpPr>
        <p:sp>
          <p:nvSpPr>
            <p:cNvPr id="36" name="Arc 35"/>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7" name="Arc 36"/>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8" name="Arc 37"/>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0" name="Groupe 39"/>
          <p:cNvGrpSpPr/>
          <p:nvPr/>
        </p:nvGrpSpPr>
        <p:grpSpPr>
          <a:xfrm rot="13599389">
            <a:off x="3449563" y="2856674"/>
            <a:ext cx="1800000" cy="1800000"/>
            <a:chOff x="2905628" y="1678903"/>
            <a:chExt cx="1800000" cy="1800000"/>
          </a:xfrm>
        </p:grpSpPr>
        <p:sp>
          <p:nvSpPr>
            <p:cNvPr id="41" name="Arc 40"/>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rc 41"/>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Arc 42"/>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4" name="Groupe 43"/>
          <p:cNvGrpSpPr/>
          <p:nvPr/>
        </p:nvGrpSpPr>
        <p:grpSpPr>
          <a:xfrm rot="2790811">
            <a:off x="5494053" y="2846966"/>
            <a:ext cx="1800000" cy="1800000"/>
            <a:chOff x="2905628" y="1678903"/>
            <a:chExt cx="1800000" cy="1800000"/>
          </a:xfrm>
        </p:grpSpPr>
        <p:sp>
          <p:nvSpPr>
            <p:cNvPr id="45" name="Arc 44"/>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6" name="Arc 45"/>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Arc 46"/>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8" name="Groupe 47"/>
          <p:cNvGrpSpPr/>
          <p:nvPr/>
        </p:nvGrpSpPr>
        <p:grpSpPr>
          <a:xfrm rot="21149953">
            <a:off x="5000241" y="2161811"/>
            <a:ext cx="1800000" cy="1800000"/>
            <a:chOff x="2905628" y="1678903"/>
            <a:chExt cx="1800000" cy="1800000"/>
          </a:xfrm>
        </p:grpSpPr>
        <p:sp>
          <p:nvSpPr>
            <p:cNvPr id="49" name="Arc 48"/>
            <p:cNvSpPr/>
            <p:nvPr/>
          </p:nvSpPr>
          <p:spPr>
            <a:xfrm>
              <a:off x="2981828" y="2009103"/>
              <a:ext cx="1440000" cy="144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0" name="Arc 49"/>
            <p:cNvSpPr/>
            <p:nvPr/>
          </p:nvSpPr>
          <p:spPr>
            <a:xfrm>
              <a:off x="3388228" y="2288503"/>
              <a:ext cx="720000" cy="72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1" name="Arc 50"/>
            <p:cNvSpPr/>
            <p:nvPr/>
          </p:nvSpPr>
          <p:spPr>
            <a:xfrm>
              <a:off x="2905628" y="1678903"/>
              <a:ext cx="1800000" cy="1800000"/>
            </a:xfrm>
            <a:prstGeom prst="arc">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84" name="Ellipse 83"/>
          <p:cNvSpPr/>
          <p:nvPr/>
        </p:nvSpPr>
        <p:spPr>
          <a:xfrm>
            <a:off x="6876305" y="4729252"/>
            <a:ext cx="2065518" cy="1710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Algorithme de régulation</a:t>
            </a:r>
          </a:p>
        </p:txBody>
      </p:sp>
      <p:sp>
        <p:nvSpPr>
          <p:cNvPr id="66" name="Rectangle 65"/>
          <p:cNvSpPr/>
          <p:nvPr/>
        </p:nvSpPr>
        <p:spPr>
          <a:xfrm>
            <a:off x="4392246" y="4906109"/>
            <a:ext cx="1708515" cy="1369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PC</a:t>
            </a:r>
          </a:p>
          <a:p>
            <a:pPr algn="ctr"/>
            <a:endParaRPr lang="fr-FR" dirty="0"/>
          </a:p>
        </p:txBody>
      </p:sp>
      <p:sp>
        <p:nvSpPr>
          <p:cNvPr id="86" name="ZoneTexte 85"/>
          <p:cNvSpPr txBox="1"/>
          <p:nvPr/>
        </p:nvSpPr>
        <p:spPr>
          <a:xfrm>
            <a:off x="8533870" y="255784"/>
            <a:ext cx="3527169" cy="1200329"/>
          </a:xfrm>
          <a:prstGeom prst="rect">
            <a:avLst/>
          </a:prstGeom>
          <a:noFill/>
          <a:ln>
            <a:solidFill>
              <a:schemeClr val="tx1"/>
            </a:solidFill>
          </a:ln>
        </p:spPr>
        <p:txBody>
          <a:bodyPr wrap="square" rtlCol="0">
            <a:spAutoFit/>
          </a:bodyPr>
          <a:lstStyle/>
          <a:p>
            <a:pPr algn="just"/>
            <a:r>
              <a:rPr lang="fr-FR" b="1" dirty="0" smtClean="0"/>
              <a:t>A la fin des calculs du régulateur, le PC central renvoi tous les nouveaux ordres en même temps à la meute de robot.</a:t>
            </a:r>
            <a:endParaRPr lang="fr-FR" b="1" dirty="0"/>
          </a:p>
        </p:txBody>
      </p:sp>
      <p:sp>
        <p:nvSpPr>
          <p:cNvPr id="34" name="Espace réservé du pied de page 33"/>
          <p:cNvSpPr>
            <a:spLocks noGrp="1"/>
          </p:cNvSpPr>
          <p:nvPr>
            <p:ph type="ftr" sz="quarter" idx="3"/>
          </p:nvPr>
        </p:nvSpPr>
        <p:spPr/>
        <p:txBody>
          <a:bodyPr/>
          <a:lstStyle/>
          <a:p>
            <a:pPr algn="ctr"/>
            <a:r>
              <a:rPr lang="fr-FR" smtClean="0"/>
              <a:t>Projet Gascogne 2016 - 19 février 2016</a:t>
            </a:r>
            <a:endParaRPr lang="en-US" dirty="0"/>
          </a:p>
        </p:txBody>
      </p:sp>
      <p:sp>
        <p:nvSpPr>
          <p:cNvPr id="35" name="Espace réservé du numéro de diapositive 34"/>
          <p:cNvSpPr>
            <a:spLocks noGrp="1"/>
          </p:cNvSpPr>
          <p:nvPr>
            <p:ph type="sldNum" sz="quarter" idx="4"/>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2188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accel="50000" decel="50000" fill="hold" nodeType="withEffect">
                                  <p:stCondLst>
                                    <p:cond delay="0"/>
                                  </p:stCondLst>
                                  <p:childTnLst>
                                    <p:animMotion origin="layout" path="M -2.08333E-6 -1.48148E-6 L -0.11979 -1.48148E-6 " pathEditMode="relative" rAng="0" ptsTypes="AA">
                                      <p:cBhvr>
                                        <p:cTn id="9" dur="2000" fill="hold"/>
                                        <p:tgtEl>
                                          <p:spTgt spid="3"/>
                                        </p:tgtEl>
                                        <p:attrNameLst>
                                          <p:attrName>ppt_x</p:attrName>
                                          <p:attrName>ppt_y</p:attrName>
                                        </p:attrNameLst>
                                      </p:cBhvr>
                                      <p:rCtr x="-5990" y="0"/>
                                    </p:animMotion>
                                  </p:childTnLst>
                                </p:cTn>
                              </p:par>
                              <p:par>
                                <p:cTn id="10" presetID="10" presetClass="entr" presetSubtype="0" fill="hold" grpId="0" nodeType="withEffect">
                                  <p:stCondLst>
                                    <p:cond delay="50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par>
                          <p:cTn id="13" fill="hold">
                            <p:stCondLst>
                              <p:cond delay="2000"/>
                            </p:stCondLst>
                            <p:childTnLst>
                              <p:par>
                                <p:cTn id="14" presetID="64" presetClass="path" presetSubtype="0" accel="50000" decel="50000" fill="hold" nodeType="afterEffect">
                                  <p:stCondLst>
                                    <p:cond delay="0"/>
                                  </p:stCondLst>
                                  <p:childTnLst>
                                    <p:animMotion origin="layout" path="M 5E-6 -4.44444E-6 L 5E-6 -0.14004 " pathEditMode="relative" rAng="0" ptsTypes="AA">
                                      <p:cBhvr>
                                        <p:cTn id="15" dur="2000" fill="hold"/>
                                        <p:tgtEl>
                                          <p:spTgt spid="57"/>
                                        </p:tgtEl>
                                        <p:attrNameLst>
                                          <p:attrName>ppt_x</p:attrName>
                                          <p:attrName>ppt_y</p:attrName>
                                        </p:attrNameLst>
                                      </p:cBhvr>
                                      <p:rCtr x="0" y="-7014"/>
                                    </p:animMotion>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4500"/>
                            </p:stCondLst>
                            <p:childTnLst>
                              <p:par>
                                <p:cTn id="30" presetID="63" presetClass="path" presetSubtype="0" accel="50000" decel="50000" fill="hold" nodeType="afterEffect">
                                  <p:stCondLst>
                                    <p:cond delay="0"/>
                                  </p:stCondLst>
                                  <p:childTnLst>
                                    <p:animMotion origin="layout" path="M 8.33333E-7 3.7037E-6 L 0.15091 -0.00324 " pathEditMode="relative" rAng="0" ptsTypes="AA">
                                      <p:cBhvr>
                                        <p:cTn id="31" dur="2000" fill="hold"/>
                                        <p:tgtEl>
                                          <p:spTgt spid="44"/>
                                        </p:tgtEl>
                                        <p:attrNameLst>
                                          <p:attrName>ppt_x</p:attrName>
                                          <p:attrName>ppt_y</p:attrName>
                                        </p:attrNameLst>
                                      </p:cBhvr>
                                      <p:rCtr x="7539" y="-162"/>
                                    </p:animMotion>
                                  </p:childTnLst>
                                </p:cTn>
                              </p:par>
                              <p:par>
                                <p:cTn id="32" presetID="42" presetClass="path" presetSubtype="0" accel="50000" decel="50000" fill="hold" nodeType="withEffect">
                                  <p:stCondLst>
                                    <p:cond delay="0"/>
                                  </p:stCondLst>
                                  <p:childTnLst>
                                    <p:animMotion origin="layout" path="M -4.375E-6 2.22222E-6 L 0.04532 -0.1 " pathEditMode="relative" rAng="0" ptsTypes="AA">
                                      <p:cBhvr>
                                        <p:cTn id="33" dur="2000" fill="hold"/>
                                        <p:tgtEl>
                                          <p:spTgt spid="48"/>
                                        </p:tgtEl>
                                        <p:attrNameLst>
                                          <p:attrName>ppt_x</p:attrName>
                                          <p:attrName>ppt_y</p:attrName>
                                        </p:attrNameLst>
                                      </p:cBhvr>
                                      <p:rCtr x="2266" y="-5000"/>
                                    </p:animMotion>
                                  </p:childTnLst>
                                </p:cTn>
                              </p:par>
                              <p:par>
                                <p:cTn id="34" presetID="42" presetClass="path" presetSubtype="0" accel="50000" decel="50000" fill="hold" nodeType="withEffect">
                                  <p:stCondLst>
                                    <p:cond delay="0"/>
                                  </p:stCondLst>
                                  <p:childTnLst>
                                    <p:animMotion origin="layout" path="M -1.25E-6 1.48148E-6 L -0.02747 -0.0831 " pathEditMode="relative" rAng="0" ptsTypes="AA">
                                      <p:cBhvr>
                                        <p:cTn id="35" dur="2000" fill="hold"/>
                                        <p:tgtEl>
                                          <p:spTgt spid="39"/>
                                        </p:tgtEl>
                                        <p:attrNameLst>
                                          <p:attrName>ppt_x</p:attrName>
                                          <p:attrName>ppt_y</p:attrName>
                                        </p:attrNameLst>
                                      </p:cBhvr>
                                      <p:rCtr x="-1380" y="-4167"/>
                                    </p:animMotion>
                                  </p:childTnLst>
                                </p:cTn>
                              </p:par>
                              <p:par>
                                <p:cTn id="36" presetID="35" presetClass="path" presetSubtype="0" accel="50000" decel="50000" fill="hold" nodeType="withEffect">
                                  <p:stCondLst>
                                    <p:cond delay="0"/>
                                  </p:stCondLst>
                                  <p:childTnLst>
                                    <p:animMotion origin="layout" path="M -8.33333E-7 4.81481E-6 L -0.0901 -0.00463 " pathEditMode="relative" rAng="0" ptsTypes="AA">
                                      <p:cBhvr>
                                        <p:cTn id="37" dur="2000" fill="hold"/>
                                        <p:tgtEl>
                                          <p:spTgt spid="40"/>
                                        </p:tgtEl>
                                        <p:attrNameLst>
                                          <p:attrName>ppt_x</p:attrName>
                                          <p:attrName>ppt_y</p:attrName>
                                        </p:attrNameLst>
                                      </p:cBhvr>
                                      <p:rCtr x="-4505" y="-231"/>
                                    </p:animMotion>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8"/>
                                        </p:tgtEl>
                                      </p:cBhvr>
                                    </p:animEffect>
                                    <p:set>
                                      <p:cBhvr>
                                        <p:cTn id="44" dur="1" fill="hold">
                                          <p:stCondLst>
                                            <p:cond delay="499"/>
                                          </p:stCondLst>
                                        </p:cTn>
                                        <p:tgtEl>
                                          <p:spTgt spid="4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Communication client/serveur</a:t>
            </a:r>
            <a:endParaRPr lang="fr-FR" dirty="0"/>
          </a:p>
        </p:txBody>
      </p:sp>
      <p:pic>
        <p:nvPicPr>
          <p:cNvPr id="3" name="Image 2"/>
          <p:cNvPicPr>
            <a:picLocks noChangeAspect="1"/>
          </p:cNvPicPr>
          <p:nvPr/>
        </p:nvPicPr>
        <p:blipFill>
          <a:blip r:embed="rId2"/>
          <a:stretch>
            <a:fillRect/>
          </a:stretch>
        </p:blipFill>
        <p:spPr>
          <a:xfrm>
            <a:off x="2416314" y="1166330"/>
            <a:ext cx="8102323" cy="5547057"/>
          </a:xfrm>
          <a:prstGeom prst="rect">
            <a:avLst/>
          </a:prstGeom>
        </p:spPr>
      </p:pic>
      <p:sp>
        <p:nvSpPr>
          <p:cNvPr id="5" name="Espace réservé du pied de page 4"/>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058423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838200" y="365125"/>
            <a:ext cx="10515600" cy="1325563"/>
          </a:xfrm>
        </p:spPr>
        <p:txBody>
          <a:bodyPr/>
          <a:lstStyle/>
          <a:p>
            <a:pPr algn="ctr"/>
            <a:r>
              <a:rPr lang="fr-FR" dirty="0" smtClean="0"/>
              <a:t>Structure du Code</a:t>
            </a:r>
            <a:endParaRPr lang="fr-FR" dirty="0"/>
          </a:p>
        </p:txBody>
      </p:sp>
      <p:pic>
        <p:nvPicPr>
          <p:cNvPr id="2" name="Image 1"/>
          <p:cNvPicPr>
            <a:picLocks noChangeAspect="1"/>
          </p:cNvPicPr>
          <p:nvPr/>
        </p:nvPicPr>
        <p:blipFill>
          <a:blip r:embed="rId2"/>
          <a:stretch>
            <a:fillRect/>
          </a:stretch>
        </p:blipFill>
        <p:spPr>
          <a:xfrm>
            <a:off x="1060639" y="1403775"/>
            <a:ext cx="10900277" cy="4340202"/>
          </a:xfrm>
          <a:prstGeom prst="rect">
            <a:avLst/>
          </a:prstGeom>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463159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38200" y="1694241"/>
            <a:ext cx="6096851" cy="3429479"/>
          </a:xfrm>
          <a:prstGeom prst="rect">
            <a:avLst/>
          </a:prstGeom>
        </p:spPr>
      </p:pic>
      <p:pic>
        <p:nvPicPr>
          <p:cNvPr id="3" name="Image 2"/>
          <p:cNvPicPr>
            <a:picLocks noChangeAspect="1"/>
          </p:cNvPicPr>
          <p:nvPr/>
        </p:nvPicPr>
        <p:blipFill>
          <a:blip r:embed="rId3"/>
          <a:stretch>
            <a:fillRect/>
          </a:stretch>
        </p:blipFill>
        <p:spPr>
          <a:xfrm>
            <a:off x="5443044" y="1690688"/>
            <a:ext cx="6096851" cy="3439005"/>
          </a:xfrm>
          <a:prstGeom prst="rect">
            <a:avLst/>
          </a:prstGeom>
        </p:spPr>
      </p:pic>
      <p:sp>
        <p:nvSpPr>
          <p:cNvPr id="4" name="Titre 3"/>
          <p:cNvSpPr>
            <a:spLocks noGrp="1"/>
          </p:cNvSpPr>
          <p:nvPr>
            <p:ph type="title"/>
          </p:nvPr>
        </p:nvSpPr>
        <p:spPr/>
        <p:txBody>
          <a:bodyPr/>
          <a:lstStyle/>
          <a:p>
            <a:r>
              <a:rPr lang="fr-FR" dirty="0" smtClean="0"/>
              <a:t>Matériel</a:t>
            </a:r>
            <a:endParaRPr lang="fr-FR" dirty="0"/>
          </a:p>
        </p:txBody>
      </p:sp>
      <p:sp>
        <p:nvSpPr>
          <p:cNvPr id="8" name="Espace réservé du pied de page 7"/>
          <p:cNvSpPr>
            <a:spLocks noGrp="1"/>
          </p:cNvSpPr>
          <p:nvPr>
            <p:ph type="ftr" sz="quarter" idx="3"/>
          </p:nvPr>
        </p:nvSpPr>
        <p:spPr/>
        <p:txBody>
          <a:bodyPr/>
          <a:lstStyle/>
          <a:p>
            <a:pPr algn="ctr"/>
            <a:r>
              <a:rPr lang="fr-FR" smtClean="0"/>
              <a:t>Projet Gascogne 2016 - 19 février 2016</a:t>
            </a:r>
            <a:endParaRPr lang="en-US" dirty="0"/>
          </a:p>
        </p:txBody>
      </p:sp>
      <p:sp>
        <p:nvSpPr>
          <p:cNvPr id="10" name="Espace réservé du numéro de diapositive 9"/>
          <p:cNvSpPr>
            <a:spLocks noGrp="1"/>
          </p:cNvSpPr>
          <p:nvPr>
            <p:ph type="sldNum" sz="quarter" idx="4"/>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40877025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Matériel</a:t>
            </a:r>
            <a:endParaRPr lang="fr-FR" dirty="0"/>
          </a:p>
        </p:txBody>
      </p:sp>
      <p:pic>
        <p:nvPicPr>
          <p:cNvPr id="8" name="Image 7"/>
          <p:cNvPicPr>
            <a:picLocks noChangeAspect="1"/>
          </p:cNvPicPr>
          <p:nvPr/>
        </p:nvPicPr>
        <p:blipFill>
          <a:blip r:embed="rId2"/>
          <a:stretch>
            <a:fillRect/>
          </a:stretch>
        </p:blipFill>
        <p:spPr>
          <a:xfrm>
            <a:off x="2161575" y="1320800"/>
            <a:ext cx="8611802" cy="4848902"/>
          </a:xfrm>
          <a:prstGeom prst="rect">
            <a:avLst/>
          </a:prstGeom>
        </p:spPr>
      </p:pic>
      <p:sp>
        <p:nvSpPr>
          <p:cNvPr id="9" name="Espace réservé du pied de page 8"/>
          <p:cNvSpPr>
            <a:spLocks noGrp="1"/>
          </p:cNvSpPr>
          <p:nvPr>
            <p:ph type="ftr" sz="quarter" idx="3"/>
          </p:nvPr>
        </p:nvSpPr>
        <p:spPr/>
        <p:txBody>
          <a:bodyPr/>
          <a:lstStyle/>
          <a:p>
            <a:pPr algn="ctr"/>
            <a:r>
              <a:rPr lang="fr-FR" smtClean="0"/>
              <a:t>Projet Gascogne 2016 - 19 février 2016</a:t>
            </a:r>
            <a:endParaRPr lang="en-US" dirty="0"/>
          </a:p>
        </p:txBody>
      </p:sp>
      <p:sp>
        <p:nvSpPr>
          <p:cNvPr id="10" name="Espace réservé du numéro de diapositive 9"/>
          <p:cNvSpPr>
            <a:spLocks noGrp="1"/>
          </p:cNvSpPr>
          <p:nvPr>
            <p:ph type="sldNum" sz="quarter" idx="4"/>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83718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1679912" y="4727666"/>
            <a:ext cx="3922397" cy="1145100"/>
          </a:xfrm>
          <a:prstGeom prst="rect">
            <a:avLst/>
          </a:prstGeom>
        </p:spPr>
        <p:txBody>
          <a:bodyPr lIns="81646" tIns="40823" rIns="81646" bIns="40823"/>
          <a:lstStyle/>
          <a:p>
            <a:r>
              <a:rPr lang="fr-FR" sz="2000" dirty="0"/>
              <a:t>Lutte anti-sous-marine</a:t>
            </a:r>
            <a:endParaRPr sz="2000" dirty="0"/>
          </a:p>
          <a:p>
            <a:endParaRPr sz="2000" dirty="0"/>
          </a:p>
          <a:p>
            <a:r>
              <a:rPr lang="fr-FR" sz="2000" dirty="0"/>
              <a:t>Surveillance du golfe de Gascogne</a:t>
            </a:r>
            <a:endParaRPr sz="2000" dirty="0"/>
          </a:p>
        </p:txBody>
      </p:sp>
      <p:pic>
        <p:nvPicPr>
          <p:cNvPr id="5" name="Image 4"/>
          <p:cNvPicPr/>
          <p:nvPr/>
        </p:nvPicPr>
        <p:blipFill>
          <a:blip r:embed="rId2"/>
          <a:srcRect l="49189" b="20606"/>
          <a:stretch>
            <a:fillRect/>
          </a:stretch>
        </p:blipFill>
        <p:spPr>
          <a:xfrm>
            <a:off x="5841404" y="1954234"/>
            <a:ext cx="4931441" cy="4203155"/>
          </a:xfrm>
          <a:prstGeom prst="rect">
            <a:avLst/>
          </a:prstGeom>
          <a:ln>
            <a:noFill/>
          </a:ln>
        </p:spPr>
      </p:pic>
      <p:pic>
        <p:nvPicPr>
          <p:cNvPr id="47" name="Image 46"/>
          <p:cNvPicPr/>
          <p:nvPr/>
        </p:nvPicPr>
        <p:blipFill>
          <a:blip r:embed="rId3"/>
          <a:srcRect l="4800" t="5787"/>
          <a:stretch>
            <a:fillRect/>
          </a:stretch>
        </p:blipFill>
        <p:spPr>
          <a:xfrm>
            <a:off x="1928188" y="1113047"/>
            <a:ext cx="4670172" cy="3141752"/>
          </a:xfrm>
          <a:prstGeom prst="rect">
            <a:avLst/>
          </a:prstGeom>
          <a:ln>
            <a:noFill/>
          </a:ln>
        </p:spPr>
      </p:pic>
      <p:sp>
        <p:nvSpPr>
          <p:cNvPr id="11" name="Titre 10"/>
          <p:cNvSpPr>
            <a:spLocks noGrp="1"/>
          </p:cNvSpPr>
          <p:nvPr>
            <p:ph type="title"/>
          </p:nvPr>
        </p:nvSpPr>
        <p:spPr/>
        <p:txBody>
          <a:bodyPr/>
          <a:lstStyle/>
          <a:p>
            <a:r>
              <a:rPr lang="fr-FR" dirty="0" smtClean="0"/>
              <a:t>Introduction</a:t>
            </a:r>
            <a:endParaRPr lang="fr-FR" dirty="0"/>
          </a:p>
        </p:txBody>
      </p:sp>
      <p:sp>
        <p:nvSpPr>
          <p:cNvPr id="2" name="Espace réservé du pied de page 1"/>
          <p:cNvSpPr>
            <a:spLocks noGrp="1"/>
          </p:cNvSpPr>
          <p:nvPr>
            <p:ph type="ftr" sz="quarter" idx="3"/>
          </p:nvPr>
        </p:nvSpPr>
        <p:spPr/>
        <p:txBody>
          <a:bodyPr/>
          <a:lstStyle/>
          <a:p>
            <a:pPr algn="ctr"/>
            <a:r>
              <a:rPr lang="fr-FR" smtClean="0"/>
              <a:t>Projet Gascogne 2016 - 19 février 2016</a:t>
            </a:r>
            <a:endParaRPr lang="en-US" dirty="0"/>
          </a:p>
        </p:txBody>
      </p:sp>
      <p:sp>
        <p:nvSpPr>
          <p:cNvPr id="3" name="Espace réservé du numéro de diapositive 2"/>
          <p:cNvSpPr>
            <a:spLocks noGrp="1"/>
          </p:cNvSpPr>
          <p:nvPr>
            <p:ph type="sldNum" sz="quarter" idx="4"/>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327543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Trame GPS</a:t>
            </a:r>
            <a:endParaRPr lang="fr-FR" dirty="0"/>
          </a:p>
        </p:txBody>
      </p:sp>
      <p:graphicFrame>
        <p:nvGraphicFramePr>
          <p:cNvPr id="4" name="Tableau 3"/>
          <p:cNvGraphicFramePr>
            <a:graphicFrameLocks noGrp="1"/>
          </p:cNvGraphicFramePr>
          <p:nvPr>
            <p:extLst/>
          </p:nvPr>
        </p:nvGraphicFramePr>
        <p:xfrm>
          <a:off x="431294" y="2223719"/>
          <a:ext cx="11329412" cy="1331063"/>
        </p:xfrm>
        <a:graphic>
          <a:graphicData uri="http://schemas.openxmlformats.org/drawingml/2006/table">
            <a:tbl>
              <a:tblPr firstRow="1" bandRow="1">
                <a:tableStyleId>{5C22544A-7EE6-4342-B048-85BDC9FD1C3A}</a:tableStyleId>
              </a:tblPr>
              <a:tblGrid>
                <a:gridCol w="1094450"/>
                <a:gridCol w="1094450"/>
                <a:gridCol w="1094450"/>
                <a:gridCol w="650651"/>
                <a:gridCol w="1122948"/>
                <a:gridCol w="753979"/>
                <a:gridCol w="1203158"/>
                <a:gridCol w="753978"/>
                <a:gridCol w="946485"/>
                <a:gridCol w="1315452"/>
                <a:gridCol w="1299411"/>
              </a:tblGrid>
              <a:tr h="416663">
                <a:tc>
                  <a:txBody>
                    <a:bodyPr/>
                    <a:lstStyle/>
                    <a:p>
                      <a:r>
                        <a:rPr lang="fr-FR" dirty="0" smtClean="0"/>
                        <a:t>081836</a:t>
                      </a:r>
                      <a:endParaRPr lang="fr-FR" dirty="0"/>
                    </a:p>
                  </a:txBody>
                  <a:tcPr/>
                </a:tc>
                <a:tc>
                  <a:txBody>
                    <a:bodyPr/>
                    <a:lstStyle/>
                    <a:p>
                      <a:r>
                        <a:rPr lang="fr-FR" dirty="0" smtClean="0"/>
                        <a:t>A</a:t>
                      </a:r>
                      <a:endParaRPr lang="fr-FR" dirty="0"/>
                    </a:p>
                  </a:txBody>
                  <a:tcPr/>
                </a:tc>
                <a:tc>
                  <a:txBody>
                    <a:bodyPr/>
                    <a:lstStyle/>
                    <a:p>
                      <a:r>
                        <a:rPr lang="fr-FR" dirty="0" smtClean="0"/>
                        <a:t>4916,45</a:t>
                      </a:r>
                      <a:endParaRPr lang="fr-FR" dirty="0"/>
                    </a:p>
                  </a:txBody>
                  <a:tcPr/>
                </a:tc>
                <a:tc>
                  <a:txBody>
                    <a:bodyPr/>
                    <a:lstStyle/>
                    <a:p>
                      <a:r>
                        <a:rPr lang="fr-FR" dirty="0" smtClean="0"/>
                        <a:t>N</a:t>
                      </a:r>
                      <a:endParaRPr lang="fr-FR" dirty="0"/>
                    </a:p>
                  </a:txBody>
                  <a:tcPr/>
                </a:tc>
                <a:tc>
                  <a:txBody>
                    <a:bodyPr/>
                    <a:lstStyle/>
                    <a:p>
                      <a:r>
                        <a:rPr lang="fr-FR" sz="1600" dirty="0" smtClean="0"/>
                        <a:t>12311,12</a:t>
                      </a:r>
                      <a:endParaRPr lang="fr-FR" sz="1600" dirty="0"/>
                    </a:p>
                  </a:txBody>
                  <a:tcPr/>
                </a:tc>
                <a:tc>
                  <a:txBody>
                    <a:bodyPr/>
                    <a:lstStyle/>
                    <a:p>
                      <a:r>
                        <a:rPr lang="fr-FR" dirty="0" smtClean="0"/>
                        <a:t>W</a:t>
                      </a:r>
                      <a:endParaRPr lang="fr-FR" dirty="0"/>
                    </a:p>
                  </a:txBody>
                  <a:tcPr/>
                </a:tc>
                <a:tc>
                  <a:txBody>
                    <a:bodyPr/>
                    <a:lstStyle/>
                    <a:p>
                      <a:r>
                        <a:rPr lang="fr-FR" dirty="0" smtClean="0"/>
                        <a:t>000,5</a:t>
                      </a:r>
                      <a:endParaRPr lang="fr-FR" dirty="0"/>
                    </a:p>
                  </a:txBody>
                  <a:tcPr/>
                </a:tc>
                <a:tc>
                  <a:txBody>
                    <a:bodyPr/>
                    <a:lstStyle/>
                    <a:p>
                      <a:r>
                        <a:rPr lang="fr-FR" dirty="0" smtClean="0"/>
                        <a:t>054,7</a:t>
                      </a:r>
                      <a:endParaRPr lang="fr-FR" dirty="0"/>
                    </a:p>
                  </a:txBody>
                  <a:tcPr/>
                </a:tc>
                <a:tc>
                  <a:txBody>
                    <a:bodyPr/>
                    <a:lstStyle/>
                    <a:p>
                      <a:r>
                        <a:rPr lang="fr-FR" dirty="0" smtClean="0"/>
                        <a:t>191194</a:t>
                      </a:r>
                      <a:endParaRPr lang="fr-FR" dirty="0"/>
                    </a:p>
                  </a:txBody>
                  <a:tcPr/>
                </a:tc>
                <a:tc>
                  <a:txBody>
                    <a:bodyPr/>
                    <a:lstStyle/>
                    <a:p>
                      <a:r>
                        <a:rPr lang="fr-FR" dirty="0" smtClean="0"/>
                        <a:t>020,3</a:t>
                      </a:r>
                      <a:endParaRPr lang="fr-FR" dirty="0"/>
                    </a:p>
                  </a:txBody>
                  <a:tcPr/>
                </a:tc>
                <a:tc>
                  <a:txBody>
                    <a:bodyPr/>
                    <a:lstStyle/>
                    <a:p>
                      <a:r>
                        <a:rPr lang="fr-FR" dirty="0" smtClean="0"/>
                        <a:t>E*68</a:t>
                      </a:r>
                      <a:endParaRPr lang="fr-FR" dirty="0"/>
                    </a:p>
                  </a:txBody>
                  <a:tcPr/>
                </a:tc>
              </a:tr>
              <a:tr h="511819">
                <a:tc>
                  <a:txBody>
                    <a:bodyPr/>
                    <a:lstStyle/>
                    <a:p>
                      <a:r>
                        <a:rPr lang="fr-FR" dirty="0" smtClean="0"/>
                        <a:t>Heure</a:t>
                      </a:r>
                      <a:r>
                        <a:rPr lang="fr-FR" baseline="0" dirty="0" smtClean="0"/>
                        <a:t> UTC</a:t>
                      </a:r>
                      <a:endParaRPr lang="fr-FR" dirty="0"/>
                    </a:p>
                  </a:txBody>
                  <a:tcPr/>
                </a:tc>
                <a:tc>
                  <a:txBody>
                    <a:bodyPr/>
                    <a:lstStyle/>
                    <a:p>
                      <a:r>
                        <a:rPr lang="fr-FR" dirty="0" smtClean="0"/>
                        <a:t>Tes</a:t>
                      </a:r>
                      <a:r>
                        <a:rPr lang="fr-FR" baseline="0" dirty="0" smtClean="0"/>
                        <a:t>t de réception</a:t>
                      </a:r>
                      <a:endParaRPr lang="fr-FR" dirty="0"/>
                    </a:p>
                  </a:txBody>
                  <a:tcPr/>
                </a:tc>
                <a:tc>
                  <a:txBody>
                    <a:bodyPr/>
                    <a:lstStyle/>
                    <a:p>
                      <a:r>
                        <a:rPr lang="fr-FR" dirty="0" smtClean="0"/>
                        <a:t>Latitude</a:t>
                      </a:r>
                      <a:endParaRPr lang="fr-FR" dirty="0"/>
                    </a:p>
                  </a:txBody>
                  <a:tcPr/>
                </a:tc>
                <a:tc>
                  <a:txBody>
                    <a:bodyPr/>
                    <a:lstStyle/>
                    <a:p>
                      <a:r>
                        <a:rPr lang="fr-FR" dirty="0" smtClean="0"/>
                        <a:t>Nord /Sud</a:t>
                      </a:r>
                      <a:endParaRPr lang="fr-FR" dirty="0"/>
                    </a:p>
                  </a:txBody>
                  <a:tcPr/>
                </a:tc>
                <a:tc>
                  <a:txBody>
                    <a:bodyPr/>
                    <a:lstStyle/>
                    <a:p>
                      <a:r>
                        <a:rPr lang="fr-FR" dirty="0" smtClean="0"/>
                        <a:t>Longitude</a:t>
                      </a:r>
                      <a:endParaRPr lang="fr-FR" dirty="0"/>
                    </a:p>
                  </a:txBody>
                  <a:tcPr/>
                </a:tc>
                <a:tc>
                  <a:txBody>
                    <a:bodyPr/>
                    <a:lstStyle/>
                    <a:p>
                      <a:r>
                        <a:rPr lang="fr-FR" dirty="0" smtClean="0"/>
                        <a:t>Ouest</a:t>
                      </a:r>
                      <a:r>
                        <a:rPr lang="fr-FR" baseline="0" dirty="0" smtClean="0"/>
                        <a:t> ou Est</a:t>
                      </a:r>
                      <a:endParaRPr lang="fr-FR" dirty="0"/>
                    </a:p>
                  </a:txBody>
                  <a:tcPr/>
                </a:tc>
                <a:tc>
                  <a:txBody>
                    <a:bodyPr/>
                    <a:lstStyle/>
                    <a:p>
                      <a:r>
                        <a:rPr lang="fr-FR" dirty="0" smtClean="0"/>
                        <a:t>Vitesse (en nœuds)</a:t>
                      </a:r>
                      <a:endParaRPr lang="fr-FR" dirty="0"/>
                    </a:p>
                  </a:txBody>
                  <a:tcPr/>
                </a:tc>
                <a:tc>
                  <a:txBody>
                    <a:bodyPr/>
                    <a:lstStyle/>
                    <a:p>
                      <a:r>
                        <a:rPr lang="fr-FR" dirty="0" smtClean="0"/>
                        <a:t>CMG</a:t>
                      </a:r>
                      <a:endParaRPr lang="fr-FR" dirty="0"/>
                    </a:p>
                  </a:txBody>
                  <a:tcPr/>
                </a:tc>
                <a:tc>
                  <a:txBody>
                    <a:bodyPr/>
                    <a:lstStyle/>
                    <a:p>
                      <a:r>
                        <a:rPr lang="fr-FR" dirty="0" smtClean="0"/>
                        <a:t>Date</a:t>
                      </a:r>
                      <a:endParaRPr lang="fr-FR" dirty="0"/>
                    </a:p>
                  </a:txBody>
                  <a:tcPr/>
                </a:tc>
                <a:tc>
                  <a:txBody>
                    <a:bodyPr/>
                    <a:lstStyle/>
                    <a:p>
                      <a:r>
                        <a:rPr lang="fr-FR" dirty="0" smtClean="0"/>
                        <a:t>Déviation</a:t>
                      </a:r>
                      <a:r>
                        <a:rPr lang="fr-FR" baseline="0" dirty="0" smtClean="0"/>
                        <a:t> Magnétique</a:t>
                      </a:r>
                      <a:endParaRPr lang="fr-FR" dirty="0"/>
                    </a:p>
                  </a:txBody>
                  <a:tcPr/>
                </a:tc>
                <a:tc>
                  <a:txBody>
                    <a:bodyPr/>
                    <a:lstStyle/>
                    <a:p>
                      <a:r>
                        <a:rPr lang="fr-FR" dirty="0" smtClean="0"/>
                        <a:t>Checksum</a:t>
                      </a:r>
                      <a:endParaRPr lang="fr-FR" dirty="0"/>
                    </a:p>
                  </a:txBody>
                  <a:tcPr/>
                </a:tc>
              </a:tr>
            </a:tbl>
          </a:graphicData>
        </a:graphic>
      </p:graphicFrame>
      <p:sp>
        <p:nvSpPr>
          <p:cNvPr id="5" name="ZoneTexte 4"/>
          <p:cNvSpPr txBox="1"/>
          <p:nvPr/>
        </p:nvSpPr>
        <p:spPr>
          <a:xfrm>
            <a:off x="1439174" y="1658516"/>
            <a:ext cx="4656826" cy="369332"/>
          </a:xfrm>
          <a:prstGeom prst="rect">
            <a:avLst/>
          </a:prstGeom>
          <a:noFill/>
        </p:spPr>
        <p:txBody>
          <a:bodyPr wrap="square" rtlCol="0">
            <a:spAutoFit/>
          </a:bodyPr>
          <a:lstStyle/>
          <a:p>
            <a:r>
              <a:rPr lang="fr-FR" dirty="0" smtClean="0"/>
              <a:t>Nous avons choisi d’utiliser les trames GPRMC</a:t>
            </a:r>
            <a:endParaRPr lang="fr-FR" dirty="0"/>
          </a:p>
        </p:txBody>
      </p:sp>
      <p:sp>
        <p:nvSpPr>
          <p:cNvPr id="6" name="ZoneTexte 5"/>
          <p:cNvSpPr txBox="1"/>
          <p:nvPr/>
        </p:nvSpPr>
        <p:spPr>
          <a:xfrm>
            <a:off x="1753140" y="3946525"/>
            <a:ext cx="9428672" cy="2308324"/>
          </a:xfrm>
          <a:prstGeom prst="rect">
            <a:avLst/>
          </a:prstGeom>
          <a:noFill/>
        </p:spPr>
        <p:txBody>
          <a:bodyPr wrap="square" rtlCol="0">
            <a:spAutoFit/>
          </a:bodyPr>
          <a:lstStyle/>
          <a:p>
            <a:r>
              <a:rPr lang="fr-FR" dirty="0" smtClean="0"/>
              <a:t>Code GPS2.py :</a:t>
            </a:r>
          </a:p>
          <a:p>
            <a:pPr marL="742950" lvl="1" indent="-285750">
              <a:buFont typeface="Arial" panose="020B0604020202020204" pitchFamily="34" charset="0"/>
              <a:buChar char="•"/>
            </a:pPr>
            <a:r>
              <a:rPr lang="fr-FR" dirty="0" smtClean="0"/>
              <a:t>Récupération des trames GPS à l’aide du module </a:t>
            </a:r>
            <a:r>
              <a:rPr lang="fr-FR" dirty="0" err="1" smtClean="0"/>
              <a:t>pyserial</a:t>
            </a:r>
            <a:endParaRPr lang="fr-FR" dirty="0" smtClean="0"/>
          </a:p>
          <a:p>
            <a:pPr marL="742950" lvl="1" indent="-285750">
              <a:buFont typeface="Arial" panose="020B0604020202020204" pitchFamily="34" charset="0"/>
              <a:buChar char="•"/>
            </a:pPr>
            <a:r>
              <a:rPr lang="fr-FR" dirty="0" err="1" smtClean="0"/>
              <a:t>Parsing</a:t>
            </a:r>
            <a:r>
              <a:rPr lang="fr-FR" dirty="0" smtClean="0"/>
              <a:t> des trames à l’aide du module </a:t>
            </a:r>
            <a:r>
              <a:rPr lang="fr-FR" dirty="0" err="1" smtClean="0"/>
              <a:t>pynmea</a:t>
            </a:r>
            <a:endParaRPr lang="fr-FR" dirty="0" smtClean="0"/>
          </a:p>
          <a:p>
            <a:pPr marL="742950" lvl="1" indent="-285750">
              <a:buFont typeface="Arial" panose="020B0604020202020204" pitchFamily="34" charset="0"/>
              <a:buChar char="•"/>
            </a:pPr>
            <a:r>
              <a:rPr lang="fr-FR" dirty="0" smtClean="0"/>
              <a:t>Transformation des longitudes et latitudes afin de les rendre exploitables</a:t>
            </a:r>
          </a:p>
          <a:p>
            <a:pPr marL="742950" lvl="1" indent="-285750">
              <a:buFont typeface="Arial" panose="020B0604020202020204" pitchFamily="34" charset="0"/>
              <a:buChar char="•"/>
            </a:pPr>
            <a:r>
              <a:rPr lang="fr-FR" dirty="0" smtClean="0"/>
              <a:t>Passage en coordonnées UTM</a:t>
            </a:r>
          </a:p>
          <a:p>
            <a:pPr marL="742950" lvl="1" indent="-285750">
              <a:buFont typeface="Arial" panose="020B0604020202020204" pitchFamily="34" charset="0"/>
              <a:buChar char="•"/>
            </a:pPr>
            <a:r>
              <a:rPr lang="fr-FR" dirty="0" smtClean="0"/>
              <a:t>Renvoi d’une matrice contenant les latitudes, longitudes (en </a:t>
            </a:r>
            <a:r>
              <a:rPr lang="fr-FR" dirty="0" err="1" smtClean="0"/>
              <a:t>degrées</a:t>
            </a:r>
            <a:r>
              <a:rPr lang="fr-FR" dirty="0" smtClean="0"/>
              <a:t>), les coordonnées UTM, la vitesse et la date.	</a:t>
            </a:r>
          </a:p>
          <a:p>
            <a:r>
              <a:rPr lang="fr-FR" dirty="0"/>
              <a:t>	</a:t>
            </a:r>
          </a:p>
        </p:txBody>
      </p:sp>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7" name="Espace réservé du numéro de diapositive 6"/>
          <p:cNvSpPr>
            <a:spLocks noGrp="1"/>
          </p:cNvSpPr>
          <p:nvPr>
            <p:ph type="sldNum" sz="quarter" idx="4"/>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249656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Conversion en coordonnées UTM</a:t>
            </a:r>
            <a:br>
              <a:rPr lang="fr-FR" dirty="0"/>
            </a:br>
            <a:r>
              <a:rPr lang="fr-FR" dirty="0"/>
              <a:t>(</a:t>
            </a:r>
            <a:r>
              <a:rPr lang="fr-FR" dirty="0" err="1"/>
              <a:t>universal</a:t>
            </a:r>
            <a:r>
              <a:rPr lang="fr-FR" dirty="0"/>
              <a:t> </a:t>
            </a:r>
            <a:r>
              <a:rPr lang="fr-FR" dirty="0" err="1"/>
              <a:t>tranverse</a:t>
            </a:r>
            <a:r>
              <a:rPr lang="fr-FR" dirty="0"/>
              <a:t> </a:t>
            </a:r>
            <a:r>
              <a:rPr lang="fr-FR" dirty="0" err="1"/>
              <a:t>mercator</a:t>
            </a:r>
            <a:r>
              <a:rPr lang="fr-FR" dirty="0"/>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566" y="2061404"/>
            <a:ext cx="3908761" cy="4236119"/>
          </a:xfrm>
          <a:prstGeom prst="rect">
            <a:avLst/>
          </a:prstGeom>
        </p:spPr>
      </p:pic>
      <p:sp>
        <p:nvSpPr>
          <p:cNvPr id="5" name="ZoneTexte 4"/>
          <p:cNvSpPr txBox="1"/>
          <p:nvPr/>
        </p:nvSpPr>
        <p:spPr>
          <a:xfrm>
            <a:off x="6918237" y="3607928"/>
            <a:ext cx="4348766" cy="11430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2400" dirty="0" smtClean="0"/>
              <a:t>Zone 30 U</a:t>
            </a:r>
          </a:p>
          <a:p>
            <a:pPr marL="285750" indent="-285750">
              <a:lnSpc>
                <a:spcPct val="150000"/>
              </a:lnSpc>
              <a:buFont typeface="Arial" panose="020B0604020202020204" pitchFamily="34" charset="0"/>
              <a:buChar char="•"/>
            </a:pPr>
            <a:r>
              <a:rPr lang="fr-FR" sz="2400" dirty="0" smtClean="0"/>
              <a:t>Système Géodésique WGS-84</a:t>
            </a:r>
            <a:endParaRPr lang="fr-FR" sz="2400" dirty="0"/>
          </a:p>
        </p:txBody>
      </p:sp>
      <p:sp>
        <p:nvSpPr>
          <p:cNvPr id="7" name="Espace réservé du pied de page 6"/>
          <p:cNvSpPr>
            <a:spLocks noGrp="1"/>
          </p:cNvSpPr>
          <p:nvPr>
            <p:ph type="ftr" sz="quarter" idx="3"/>
          </p:nvPr>
        </p:nvSpPr>
        <p:spPr/>
        <p:txBody>
          <a:bodyPr/>
          <a:lstStyle/>
          <a:p>
            <a:pPr algn="ctr"/>
            <a:r>
              <a:rPr lang="fr-FR" smtClean="0"/>
              <a:t>Projet Gascogne 2016 - 19 février 2016</a:t>
            </a:r>
            <a:endParaRPr lang="en-US" dirty="0"/>
          </a:p>
        </p:txBody>
      </p:sp>
      <p:sp>
        <p:nvSpPr>
          <p:cNvPr id="8" name="Espace réservé du numéro de diapositive 7"/>
          <p:cNvSpPr>
            <a:spLocks noGrp="1"/>
          </p:cNvSpPr>
          <p:nvPr>
            <p:ph type="sldNum" sz="quarter" idx="4"/>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5993953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marL="0" indent="0" algn="ctr">
              <a:buNone/>
            </a:pPr>
            <a:r>
              <a:rPr lang="fr-FR" sz="3500" dirty="0" smtClean="0"/>
              <a:t>Rendez-vous sur le stade pour la démonstration !</a:t>
            </a:r>
            <a:endParaRPr lang="fr-FR" sz="3500" dirty="0"/>
          </a:p>
        </p:txBody>
      </p:sp>
      <p:sp>
        <p:nvSpPr>
          <p:cNvPr id="3" name="Titre 2"/>
          <p:cNvSpPr>
            <a:spLocks noGrp="1"/>
          </p:cNvSpPr>
          <p:nvPr>
            <p:ph type="title"/>
          </p:nvPr>
        </p:nvSpPr>
        <p:spPr/>
        <p:txBody>
          <a:bodyPr/>
          <a:lstStyle/>
          <a:p>
            <a:r>
              <a:rPr lang="fr-FR" dirty="0" smtClean="0"/>
              <a:t>Démonstration</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32198787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dirty="0"/>
              <a:t>I. Zone de sécurité</a:t>
            </a:r>
          </a:p>
          <a:p>
            <a:pPr>
              <a:spcAft>
                <a:spcPts val="1800"/>
              </a:spcAft>
            </a:pPr>
            <a:r>
              <a:rPr lang="fr-FR" dirty="0"/>
              <a:t>II. Régulation des robots</a:t>
            </a:r>
          </a:p>
          <a:p>
            <a:pPr>
              <a:spcAft>
                <a:spcPts val="1800"/>
              </a:spcAft>
            </a:pPr>
            <a:r>
              <a:rPr lang="fr-FR" dirty="0"/>
              <a:t>III. Implémentation sur des </a:t>
            </a:r>
            <a:r>
              <a:rPr lang="fr-FR" dirty="0" smtClean="0"/>
              <a:t>robots-char</a:t>
            </a:r>
          </a:p>
          <a:p>
            <a:pPr>
              <a:spcAft>
                <a:spcPts val="1800"/>
              </a:spcAft>
            </a:pPr>
            <a:r>
              <a:rPr lang="fr-FR" b="1" dirty="0" smtClean="0">
                <a:solidFill>
                  <a:srgbClr val="FF0000"/>
                </a:solidFill>
              </a:rPr>
              <a:t>Conclusion</a:t>
            </a:r>
            <a:endParaRPr lang="fr-FR" b="1" dirty="0">
              <a:solidFill>
                <a:srgbClr val="FF0000"/>
              </a:solidFill>
            </a:endParaRPr>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546143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a:p>
        </p:txBody>
      </p:sp>
      <p:sp>
        <p:nvSpPr>
          <p:cNvPr id="3" name="Titre 2"/>
          <p:cNvSpPr>
            <a:spLocks noGrp="1"/>
          </p:cNvSpPr>
          <p:nvPr>
            <p:ph type="title"/>
          </p:nvPr>
        </p:nvSpPr>
        <p:spPr/>
        <p:txBody>
          <a:bodyPr/>
          <a:lstStyle/>
          <a:p>
            <a:r>
              <a:rPr lang="fr-FR" dirty="0" smtClean="0"/>
              <a:t>Conclusion</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0664952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Questions ?</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044" y="1882361"/>
            <a:ext cx="3856864" cy="3856864"/>
          </a:xfrm>
          <a:prstGeom prst="rect">
            <a:avLst/>
          </a:prstGeom>
        </p:spPr>
      </p:pic>
      <p:sp>
        <p:nvSpPr>
          <p:cNvPr id="2" name="Espace réservé du numéro de diapositive 1"/>
          <p:cNvSpPr>
            <a:spLocks noGrp="1"/>
          </p:cNvSpPr>
          <p:nvPr>
            <p:ph type="sldNum" sz="quarter" idx="4"/>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23053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a:spcAft>
                <a:spcPts val="1800"/>
              </a:spcAft>
            </a:pPr>
            <a:r>
              <a:rPr lang="fr-FR" dirty="0"/>
              <a:t>Introduction</a:t>
            </a:r>
          </a:p>
          <a:p>
            <a:pPr>
              <a:spcAft>
                <a:spcPts val="1800"/>
              </a:spcAft>
            </a:pPr>
            <a:r>
              <a:rPr lang="fr-FR" b="1" dirty="0">
                <a:solidFill>
                  <a:srgbClr val="FF0000"/>
                </a:solidFill>
              </a:rPr>
              <a:t>I. Zone de sécurité</a:t>
            </a:r>
          </a:p>
          <a:p>
            <a:pPr>
              <a:spcAft>
                <a:spcPts val="1800"/>
              </a:spcAft>
            </a:pPr>
            <a:r>
              <a:rPr lang="fr-FR" dirty="0"/>
              <a:t>II. Régulation des robots</a:t>
            </a:r>
          </a:p>
          <a:p>
            <a:pPr>
              <a:spcAft>
                <a:spcPts val="1800"/>
              </a:spcAft>
            </a:pPr>
            <a:r>
              <a:rPr lang="fr-FR" dirty="0"/>
              <a:t>III. Implémentation sur des robots-char</a:t>
            </a:r>
          </a:p>
          <a:p>
            <a:pPr>
              <a:spcAft>
                <a:spcPts val="1800"/>
              </a:spcAft>
            </a:pPr>
            <a:r>
              <a:rPr lang="fr-FR" dirty="0" smtClean="0"/>
              <a:t>Conclusion</a:t>
            </a:r>
            <a:endParaRPr lang="fr-FR" dirty="0"/>
          </a:p>
        </p:txBody>
      </p:sp>
      <p:sp>
        <p:nvSpPr>
          <p:cNvPr id="3" name="Titre 2"/>
          <p:cNvSpPr>
            <a:spLocks noGrp="1"/>
          </p:cNvSpPr>
          <p:nvPr>
            <p:ph type="title"/>
          </p:nvPr>
        </p:nvSpPr>
        <p:spPr/>
        <p:txBody>
          <a:bodyPr/>
          <a:lstStyle/>
          <a:p>
            <a:r>
              <a:rPr lang="fr-FR" dirty="0" smtClean="0"/>
              <a:t>Sommaire</a:t>
            </a:r>
            <a:endParaRPr lang="fr-FR" dirty="0"/>
          </a:p>
        </p:txBody>
      </p:sp>
      <p:sp>
        <p:nvSpPr>
          <p:cNvPr id="4" name="Espace réservé du pied de page 3"/>
          <p:cNvSpPr>
            <a:spLocks noGrp="1"/>
          </p:cNvSpPr>
          <p:nvPr>
            <p:ph type="ftr" sz="quarter" idx="3"/>
          </p:nvPr>
        </p:nvSpPr>
        <p:spPr/>
        <p:txBody>
          <a:bodyPr/>
          <a:lstStyle/>
          <a:p>
            <a:pPr algn="ctr"/>
            <a:r>
              <a:rPr lang="fr-FR" smtClean="0"/>
              <a:t>Projet Gascogne 2016 - 19 février 2016</a:t>
            </a:r>
            <a:endParaRPr lang="en-US" dirty="0"/>
          </a:p>
        </p:txBody>
      </p:sp>
      <p:sp>
        <p:nvSpPr>
          <p:cNvPr id="6" name="Espace réservé du numéro de diapositive 5"/>
          <p:cNvSpPr>
            <a:spLocks noGrp="1"/>
          </p:cNvSpPr>
          <p:nvPr>
            <p:ph type="sldNum" sz="quarter" idx="4"/>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62487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ZoneTexte 3"/>
              <p:cNvSpPr txBox="1"/>
              <p:nvPr/>
            </p:nvSpPr>
            <p:spPr>
              <a:xfrm>
                <a:off x="3391236" y="1859663"/>
                <a:ext cx="6152480" cy="1459502"/>
              </a:xfrm>
              <a:prstGeom prst="rect">
                <a:avLst/>
              </a:prstGeom>
              <a:noFill/>
            </p:spPr>
            <p:txBody>
              <a:bodyPr wrap="square" rtlCol="0">
                <a:spAutoFit/>
              </a:bodyPr>
              <a:lstStyle/>
              <a:p>
                <a:r>
                  <a:rPr lang="fr-FR" sz="2000" dirty="0" smtClean="0">
                    <a:solidFill>
                      <a:schemeClr val="tx1"/>
                    </a:solidFill>
                  </a:rPr>
                  <a:t>Notre objectif est de modéliser cette équation</a:t>
                </a:r>
              </a:p>
              <a:p>
                <a:endParaRPr lang="fr-FR" sz="2000" dirty="0" smtClean="0">
                  <a:solidFill>
                    <a:schemeClr val="tx1"/>
                  </a:solidFill>
                </a:endParaRPr>
              </a:p>
              <a:p>
                <a:pPr/>
                <a14:m>
                  <m:oMathPara xmlns:m="http://schemas.openxmlformats.org/officeDocument/2006/math">
                    <m:oMathParaPr>
                      <m:jc m:val="centerGroup"/>
                    </m:oMathParaPr>
                    <m:oMath xmlns:m="http://schemas.openxmlformats.org/officeDocument/2006/math">
                      <m:r>
                        <a:rPr lang="fr-FR" sz="2000" i="1" smtClean="0">
                          <a:solidFill>
                            <a:schemeClr val="tx1"/>
                          </a:solidFill>
                        </a:rPr>
                        <m:t>𝕏</m:t>
                      </m:r>
                      <m:d>
                        <m:dPr>
                          <m:ctrlPr>
                            <a:rPr lang="fr-FR" sz="2000" b="0" i="1" smtClean="0">
                              <a:solidFill>
                                <a:schemeClr val="tx1"/>
                              </a:solidFill>
                            </a:rPr>
                          </m:ctrlPr>
                        </m:dPr>
                        <m:e>
                          <m:r>
                            <a:rPr lang="fr-FR" sz="2000" b="0" i="1" smtClean="0">
                              <a:solidFill>
                                <a:schemeClr val="tx1"/>
                              </a:solidFill>
                            </a:rPr>
                            <m:t>𝑡</m:t>
                          </m:r>
                        </m:e>
                      </m:d>
                      <m:r>
                        <a:rPr lang="fr-FR" sz="2000" b="0" i="1" smtClean="0">
                          <a:solidFill>
                            <a:schemeClr val="tx1"/>
                          </a:solidFill>
                        </a:rPr>
                        <m:t>=</m:t>
                      </m:r>
                      <m:r>
                        <a:rPr lang="fr-FR" sz="2000" b="0" i="1" smtClean="0">
                          <a:solidFill>
                            <a:schemeClr val="tx1"/>
                          </a:solidFill>
                        </a:rPr>
                        <m:t>𝔾</m:t>
                      </m:r>
                      <m:r>
                        <a:rPr lang="fr-FR" sz="2000" b="0" i="1" smtClean="0">
                          <a:solidFill>
                            <a:schemeClr val="tx1"/>
                          </a:solidFill>
                        </a:rPr>
                        <m:t>∩</m:t>
                      </m:r>
                      <m:sSub>
                        <m:sSubPr>
                          <m:ctrlPr>
                            <a:rPr lang="fr-FR" sz="2000" b="0" i="1" smtClean="0">
                              <a:solidFill>
                                <a:schemeClr val="tx1"/>
                              </a:solidFill>
                            </a:rPr>
                          </m:ctrlPr>
                        </m:sSubPr>
                        <m:e>
                          <m:r>
                            <a:rPr lang="fr-FR" sz="2000" b="0" i="1" smtClean="0">
                              <a:solidFill>
                                <a:schemeClr val="tx1"/>
                              </a:solidFill>
                            </a:rPr>
                            <m:t>𝔽</m:t>
                          </m:r>
                        </m:e>
                        <m:sub>
                          <m:r>
                            <a:rPr lang="fr-FR" sz="2000" b="0" i="1" smtClean="0">
                              <a:solidFill>
                                <a:schemeClr val="tx1"/>
                              </a:solidFill>
                              <a:ea typeface="Cambria Math" panose="02040503050406030204" pitchFamily="18" charset="0"/>
                            </a:rPr>
                            <m:t>𝛿</m:t>
                          </m:r>
                        </m:sub>
                      </m:sSub>
                      <m:r>
                        <a:rPr lang="fr-FR" sz="2000" b="0" i="1" smtClean="0">
                          <a:solidFill>
                            <a:schemeClr val="tx1"/>
                          </a:solidFill>
                          <a:ea typeface="Cambria Math" panose="02040503050406030204" pitchFamily="18" charset="0"/>
                        </a:rPr>
                        <m:t>(</m:t>
                      </m:r>
                      <m:r>
                        <a:rPr lang="fr-FR" sz="2000" i="1" smtClean="0">
                          <a:solidFill>
                            <a:schemeClr val="tx1"/>
                          </a:solidFill>
                        </a:rPr>
                        <m:t>𝕏</m:t>
                      </m:r>
                      <m:d>
                        <m:dPr>
                          <m:ctrlPr>
                            <a:rPr lang="fr-FR" sz="2000" b="0" i="1" smtClean="0">
                              <a:solidFill>
                                <a:schemeClr val="tx1"/>
                              </a:solidFill>
                            </a:rPr>
                          </m:ctrlPr>
                        </m:dPr>
                        <m:e>
                          <m:r>
                            <a:rPr lang="fr-FR" sz="2000" b="0" i="1" smtClean="0">
                              <a:solidFill>
                                <a:schemeClr val="tx1"/>
                              </a:solidFill>
                            </a:rPr>
                            <m:t>𝑡</m:t>
                          </m:r>
                          <m:r>
                            <a:rPr lang="fr-FR" sz="2000" b="0" i="1" smtClean="0">
                              <a:solidFill>
                                <a:schemeClr val="tx1"/>
                              </a:solidFill>
                            </a:rPr>
                            <m:t>−</m:t>
                          </m:r>
                          <m:r>
                            <a:rPr lang="fr-FR" sz="2000" b="0" i="1" smtClean="0">
                              <a:solidFill>
                                <a:schemeClr val="tx1"/>
                              </a:solidFill>
                              <a:ea typeface="Cambria Math" panose="02040503050406030204" pitchFamily="18" charset="0"/>
                            </a:rPr>
                            <m:t>𝛿</m:t>
                          </m:r>
                        </m:e>
                      </m:d>
                      <m:r>
                        <a:rPr lang="fr-FR" sz="2000" b="0" i="1" smtClean="0">
                          <a:solidFill>
                            <a:schemeClr val="tx1"/>
                          </a:solidFill>
                          <a:ea typeface="Cambria Math" panose="02040503050406030204" pitchFamily="18" charset="0"/>
                        </a:rPr>
                        <m:t>)</m:t>
                      </m:r>
                      <m:r>
                        <a:rPr lang="fr-FR" sz="2000" b="0" i="1" smtClean="0">
                          <a:solidFill>
                            <a:schemeClr val="tx1"/>
                          </a:solidFill>
                        </a:rPr>
                        <m:t>∩</m:t>
                      </m:r>
                      <m:nary>
                        <m:naryPr>
                          <m:chr m:val="⋂"/>
                          <m:supHide m:val="on"/>
                          <m:ctrlPr>
                            <a:rPr lang="fr-FR" sz="2000" b="0" i="1" smtClean="0">
                              <a:solidFill>
                                <a:schemeClr val="tx1"/>
                              </a:solidFill>
                            </a:rPr>
                          </m:ctrlPr>
                        </m:naryPr>
                        <m:sub>
                          <m:r>
                            <m:rPr>
                              <m:brk m:alnAt="7"/>
                            </m:rPr>
                            <a:rPr lang="fr-FR" sz="2000" b="0" i="1" smtClean="0">
                              <a:solidFill>
                                <a:schemeClr val="tx1"/>
                              </a:solidFill>
                            </a:rPr>
                            <m:t>𝑖</m:t>
                          </m:r>
                        </m:sub>
                        <m:sup/>
                        <m:e>
                          <m:sSubSup>
                            <m:sSubSupPr>
                              <m:ctrlPr>
                                <a:rPr lang="fr-FR" sz="2000" b="0" i="1" smtClean="0">
                                  <a:solidFill>
                                    <a:schemeClr val="tx1"/>
                                  </a:solidFill>
                                </a:rPr>
                              </m:ctrlPr>
                            </m:sSubSupPr>
                            <m:e>
                              <m:r>
                                <a:rPr lang="fr-FR" sz="2000" b="0" i="1" smtClean="0">
                                  <a:solidFill>
                                    <a:schemeClr val="tx1"/>
                                  </a:solidFill>
                                </a:rPr>
                                <m:t>𝑔</m:t>
                              </m:r>
                            </m:e>
                            <m:sub>
                              <m:sSub>
                                <m:sSubPr>
                                  <m:ctrlPr>
                                    <a:rPr lang="fr-FR" sz="2000" b="0" i="1" smtClean="0">
                                      <a:solidFill>
                                        <a:schemeClr val="tx1"/>
                                      </a:solidFill>
                                    </a:rPr>
                                  </m:ctrlPr>
                                </m:sSubPr>
                                <m:e>
                                  <m:r>
                                    <a:rPr lang="fr-FR" sz="2000" b="0" i="1" smtClean="0">
                                      <a:solidFill>
                                        <a:schemeClr val="tx1"/>
                                      </a:solidFill>
                                    </a:rPr>
                                    <m:t>𝑎</m:t>
                                  </m:r>
                                </m:e>
                                <m:sub>
                                  <m:r>
                                    <a:rPr lang="fr-FR" sz="2000" b="0" i="1" smtClean="0">
                                      <a:solidFill>
                                        <a:schemeClr val="tx1"/>
                                      </a:solidFill>
                                    </a:rPr>
                                    <m:t>𝑖</m:t>
                                  </m:r>
                                  <m:d>
                                    <m:dPr>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𝑡</m:t>
                                          </m:r>
                                        </m:e>
                                        <m:sub>
                                          <m:r>
                                            <a:rPr lang="fr-FR" sz="2000" b="0" i="1" smtClean="0">
                                              <a:solidFill>
                                                <a:schemeClr val="tx1"/>
                                              </a:solidFill>
                                            </a:rPr>
                                            <m:t>1</m:t>
                                          </m:r>
                                        </m:sub>
                                      </m:sSub>
                                    </m:e>
                                  </m:d>
                                </m:sub>
                              </m:sSub>
                            </m:sub>
                            <m:sup>
                              <m:r>
                                <a:rPr lang="fr-FR" sz="2000" b="0" i="1" smtClean="0">
                                  <a:solidFill>
                                    <a:schemeClr val="tx1"/>
                                  </a:solidFill>
                                </a:rPr>
                                <m:t>−1</m:t>
                              </m:r>
                            </m:sup>
                          </m:sSubSup>
                          <m:r>
                            <a:rPr lang="fr-FR" sz="2000" b="0" i="1" smtClean="0">
                              <a:solidFill>
                                <a:schemeClr val="tx1"/>
                              </a:solidFill>
                            </a:rPr>
                            <m:t>(</m:t>
                          </m:r>
                          <m:d>
                            <m:dPr>
                              <m:begChr m:val="["/>
                              <m:endChr m:val="]"/>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𝑑</m:t>
                                  </m:r>
                                </m:e>
                                <m:sub>
                                  <m:r>
                                    <a:rPr lang="fr-FR" sz="2000" b="0" i="1" smtClean="0">
                                      <a:solidFill>
                                        <a:schemeClr val="tx1"/>
                                      </a:solidFill>
                                    </a:rPr>
                                    <m:t>𝑖</m:t>
                                  </m:r>
                                </m:sub>
                              </m:sSub>
                              <m:d>
                                <m:dPr>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𝑡</m:t>
                                      </m:r>
                                    </m:e>
                                    <m:sub>
                                      <m:r>
                                        <a:rPr lang="fr-FR" sz="2000" b="0" i="1" smtClean="0">
                                          <a:solidFill>
                                            <a:schemeClr val="tx1"/>
                                          </a:solidFill>
                                        </a:rPr>
                                        <m:t>1</m:t>
                                      </m:r>
                                    </m:sub>
                                  </m:sSub>
                                </m:e>
                              </m:d>
                              <m:r>
                                <a:rPr lang="fr-FR" sz="2000" b="0" i="1" smtClean="0">
                                  <a:solidFill>
                                    <a:schemeClr val="tx1"/>
                                  </a:solidFill>
                                </a:rPr>
                                <m:t>,</m:t>
                              </m:r>
                              <m:r>
                                <a:rPr lang="fr-FR" sz="2000" b="0" i="1" smtClean="0">
                                  <a:solidFill>
                                    <a:schemeClr val="tx1"/>
                                  </a:solidFill>
                                  <a:ea typeface="Cambria Math" panose="02040503050406030204" pitchFamily="18" charset="0"/>
                                </a:rPr>
                                <m:t>∞</m:t>
                              </m:r>
                            </m:e>
                          </m:d>
                          <m:r>
                            <a:rPr lang="fr-FR" sz="2000" b="0" i="1" smtClean="0">
                              <a:solidFill>
                                <a:schemeClr val="tx1"/>
                              </a:solidFill>
                              <a:ea typeface="Cambria Math" panose="02040503050406030204" pitchFamily="18" charset="0"/>
                            </a:rPr>
                            <m:t>)</m:t>
                          </m:r>
                        </m:e>
                      </m:nary>
                    </m:oMath>
                  </m:oMathPara>
                </a14:m>
                <a:endParaRPr lang="fr-FR" dirty="0" smtClean="0">
                  <a:solidFill>
                    <a:schemeClr val="tx1"/>
                  </a:solidFill>
                </a:endParaRPr>
              </a:p>
            </p:txBody>
          </p:sp>
        </mc:Choice>
        <mc:Fallback>
          <p:sp>
            <p:nvSpPr>
              <p:cNvPr id="4" name="ZoneTexte 3"/>
              <p:cNvSpPr txBox="1">
                <a:spLocks noRot="1" noChangeAspect="1" noMove="1" noResize="1" noEditPoints="1" noAdjustHandles="1" noChangeArrowheads="1" noChangeShapeType="1" noTextEdit="1"/>
              </p:cNvSpPr>
              <p:nvPr/>
            </p:nvSpPr>
            <p:spPr>
              <a:xfrm>
                <a:off x="3391236" y="1859663"/>
                <a:ext cx="6152480" cy="1459502"/>
              </a:xfrm>
              <a:prstGeom prst="rect">
                <a:avLst/>
              </a:prstGeom>
              <a:blipFill rotWithShape="0">
                <a:blip r:embed="rId2"/>
                <a:stretch>
                  <a:fillRect l="-990" t="-20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 name="ZoneTexte 4"/>
              <p:cNvSpPr txBox="1"/>
              <p:nvPr/>
            </p:nvSpPr>
            <p:spPr>
              <a:xfrm>
                <a:off x="2045594" y="3887273"/>
                <a:ext cx="5190186" cy="400110"/>
              </a:xfrm>
              <a:prstGeom prst="rect">
                <a:avLst/>
              </a:prstGeom>
              <a:noFill/>
            </p:spPr>
            <p:txBody>
              <a:bodyPr wrap="square" rtlCol="0">
                <a:spAutoFit/>
              </a:bodyPr>
              <a:lstStyle>
                <a:defPPr>
                  <a:defRPr lang="fr-FR"/>
                </a:defPPr>
              </a:lstStyle>
              <a:p>
                <a:r>
                  <a:rPr lang="fr-FR" sz="2000" dirty="0" smtClean="0">
                    <a:solidFill>
                      <a:schemeClr val="tx1"/>
                    </a:solidFill>
                  </a:rPr>
                  <a:t>Où </a:t>
                </a:r>
                <a14:m>
                  <m:oMath xmlns:m="http://schemas.openxmlformats.org/officeDocument/2006/math">
                    <m:r>
                      <a:rPr lang="fr-FR" sz="2000">
                        <a:solidFill>
                          <a:schemeClr val="tx1"/>
                        </a:solidFill>
                      </a:rPr>
                      <m:t>𝕏</m:t>
                    </m:r>
                    <m:d>
                      <m:dPr>
                        <m:ctrlPr>
                          <a:rPr lang="fr-FR" sz="2000" i="1">
                            <a:solidFill>
                              <a:schemeClr val="tx1"/>
                            </a:solidFill>
                          </a:rPr>
                        </m:ctrlPr>
                      </m:dPr>
                      <m:e>
                        <m:r>
                          <a:rPr lang="fr-FR" sz="2000">
                            <a:solidFill>
                              <a:schemeClr val="tx1"/>
                            </a:solidFill>
                          </a:rPr>
                          <m:t>𝑡</m:t>
                        </m:r>
                      </m:e>
                    </m:d>
                  </m:oMath>
                </a14:m>
                <a:r>
                  <a:rPr lang="fr-FR" sz="2000" dirty="0">
                    <a:solidFill>
                      <a:schemeClr val="tx1"/>
                    </a:solidFill>
                  </a:rPr>
                  <a:t> </a:t>
                </a:r>
                <a:r>
                  <a:rPr lang="fr-FR" sz="2000" dirty="0" smtClean="0">
                    <a:solidFill>
                      <a:schemeClr val="tx1"/>
                    </a:solidFill>
                  </a:rPr>
                  <a:t>e</a:t>
                </a:r>
                <a14:m>
                  <m:oMath xmlns:m="http://schemas.openxmlformats.org/officeDocument/2006/math">
                    <m:r>
                      <a:rPr lang="fr-FR" sz="2000" b="0" i="1" dirty="0" smtClean="0">
                        <a:solidFill>
                          <a:schemeClr val="tx1"/>
                        </a:solidFill>
                      </a:rPr>
                      <m:t>𝑠𝑡</m:t>
                    </m:r>
                    <m:r>
                      <a:rPr lang="fr-FR" sz="2000" b="0" i="1" dirty="0" smtClean="0">
                        <a:solidFill>
                          <a:schemeClr val="tx1"/>
                        </a:solidFill>
                      </a:rPr>
                      <m:t> </m:t>
                    </m:r>
                    <m:r>
                      <a:rPr lang="fr-FR" sz="2000" b="0" i="1" dirty="0" smtClean="0">
                        <a:solidFill>
                          <a:schemeClr val="tx1"/>
                        </a:solidFill>
                      </a:rPr>
                      <m:t>𝑙𝑎</m:t>
                    </m:r>
                    <m:r>
                      <a:rPr lang="fr-FR" sz="2000" b="0" i="1" dirty="0" smtClean="0">
                        <a:solidFill>
                          <a:schemeClr val="tx1"/>
                        </a:solidFill>
                      </a:rPr>
                      <m:t> </m:t>
                    </m:r>
                    <m:r>
                      <a:rPr lang="fr-FR" sz="2000" b="0" i="1" dirty="0" smtClean="0">
                        <a:solidFill>
                          <a:schemeClr val="tx1"/>
                        </a:solidFill>
                      </a:rPr>
                      <m:t>𝑠𝑒𝑐𝑢𝑟𝑒</m:t>
                    </m:r>
                    <m:r>
                      <a:rPr lang="fr-FR" sz="2000" b="0" i="1" dirty="0" smtClean="0">
                        <a:solidFill>
                          <a:schemeClr val="tx1"/>
                        </a:solidFill>
                      </a:rPr>
                      <m:t> </m:t>
                    </m:r>
                    <m:r>
                      <a:rPr lang="fr-FR" sz="2000" b="0" i="1" dirty="0" smtClean="0">
                        <a:solidFill>
                          <a:schemeClr val="tx1"/>
                        </a:solidFill>
                      </a:rPr>
                      <m:t>𝑧𝑜𝑛𝑒</m:t>
                    </m:r>
                  </m:oMath>
                </a14:m>
                <a:r>
                  <a:rPr lang="fr-FR" sz="2000" dirty="0" smtClean="0">
                    <a:solidFill>
                      <a:schemeClr val="tx1"/>
                    </a:solidFill>
                  </a:rPr>
                  <a:t> </a:t>
                </a:r>
                <a:endParaRPr lang="fr-FR" sz="2000" dirty="0">
                  <a:solidFill>
                    <a:schemeClr val="tx1"/>
                  </a:solidFill>
                </a:endParaRPr>
              </a:p>
            </p:txBody>
          </p:sp>
        </mc:Choice>
        <mc:Fallback>
          <p:sp>
            <p:nvSpPr>
              <p:cNvPr id="5" name="ZoneTexte 4"/>
              <p:cNvSpPr txBox="1">
                <a:spLocks noRot="1" noChangeAspect="1" noMove="1" noResize="1" noEditPoints="1" noAdjustHandles="1" noChangeArrowheads="1" noChangeShapeType="1" noTextEdit="1"/>
              </p:cNvSpPr>
              <p:nvPr/>
            </p:nvSpPr>
            <p:spPr>
              <a:xfrm>
                <a:off x="2045594" y="3887273"/>
                <a:ext cx="5190186" cy="400110"/>
              </a:xfrm>
              <a:prstGeom prst="rect">
                <a:avLst/>
              </a:prstGeom>
              <a:blipFill rotWithShape="0">
                <a:blip r:embed="rId3"/>
                <a:stretch>
                  <a:fillRect l="-1293" t="-9231" b="-276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p:cNvSpPr txBox="1"/>
              <p:nvPr/>
            </p:nvSpPr>
            <p:spPr>
              <a:xfrm>
                <a:off x="2045594" y="4384599"/>
                <a:ext cx="5190186" cy="400110"/>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rPr>
                      <m:t>ù </m:t>
                    </m:r>
                    <m:r>
                      <a:rPr lang="fr-FR" sz="2000" b="0" i="1" smtClean="0">
                        <a:solidFill>
                          <a:schemeClr val="tx1"/>
                        </a:solidFill>
                      </a:rPr>
                      <m:t>𝔾</m:t>
                    </m:r>
                    <m:r>
                      <a:rPr lang="fr-FR" sz="2000" b="0" i="1" smtClean="0">
                        <a:solidFill>
                          <a:schemeClr val="tx1"/>
                        </a:solidFill>
                      </a:rPr>
                      <m:t> </m:t>
                    </m:r>
                    <m:r>
                      <m:rPr>
                        <m:sty m:val="p"/>
                      </m:rPr>
                      <a:rPr lang="fr-FR" sz="2000" b="0" i="0" smtClean="0">
                        <a:solidFill>
                          <a:schemeClr val="tx1"/>
                        </a:solidFill>
                      </a:rPr>
                      <m:t>est</m:t>
                    </m:r>
                    <m:r>
                      <a:rPr lang="fr-FR" sz="2000" b="0" i="0" smtClean="0">
                        <a:solidFill>
                          <a:schemeClr val="tx1"/>
                        </a:solidFill>
                      </a:rPr>
                      <m:t> </m:t>
                    </m:r>
                    <m:r>
                      <m:rPr>
                        <m:sty m:val="p"/>
                      </m:rPr>
                      <a:rPr lang="fr-FR" sz="2000" b="0" i="0" smtClean="0">
                        <a:solidFill>
                          <a:schemeClr val="tx1"/>
                        </a:solidFill>
                      </a:rPr>
                      <m:t>le</m:t>
                    </m:r>
                    <m:r>
                      <a:rPr lang="fr-FR" sz="2000" b="0" i="0" smtClean="0">
                        <a:solidFill>
                          <a:schemeClr val="tx1"/>
                        </a:solidFill>
                      </a:rPr>
                      <m:t> </m:t>
                    </m:r>
                    <m:r>
                      <m:rPr>
                        <m:sty m:val="p"/>
                      </m:rPr>
                      <a:rPr lang="fr-FR" sz="2000" b="0" i="0" smtClean="0">
                        <a:solidFill>
                          <a:schemeClr val="tx1"/>
                        </a:solidFill>
                      </a:rPr>
                      <m:t>golf</m:t>
                    </m:r>
                    <m:r>
                      <m:rPr>
                        <m:sty m:val="p"/>
                      </m:rPr>
                      <a:rPr lang="fr-FR" sz="2000" b="0" i="0" smtClean="0">
                        <a:solidFill>
                          <a:schemeClr val="tx1"/>
                        </a:solidFill>
                        <a:latin typeface="Cambria Math" panose="02040503050406030204" pitchFamily="18" charset="0"/>
                      </a:rPr>
                      <m:t>e</m:t>
                    </m:r>
                    <m:r>
                      <a:rPr lang="fr-FR" sz="2000" b="0" i="0" smtClean="0">
                        <a:solidFill>
                          <a:schemeClr val="tx1"/>
                        </a:solidFill>
                      </a:rPr>
                      <m:t> </m:t>
                    </m:r>
                    <m:r>
                      <m:rPr>
                        <m:sty m:val="p"/>
                      </m:rPr>
                      <a:rPr lang="fr-FR" sz="2000" b="0" i="0" smtClean="0">
                        <a:solidFill>
                          <a:schemeClr val="tx1"/>
                        </a:solidFill>
                      </a:rPr>
                      <m:t>de</m:t>
                    </m:r>
                    <m:r>
                      <a:rPr lang="fr-FR" sz="2000" b="0" i="0" smtClean="0">
                        <a:solidFill>
                          <a:schemeClr val="tx1"/>
                        </a:solidFill>
                      </a:rPr>
                      <m:t> </m:t>
                    </m:r>
                    <m:r>
                      <m:rPr>
                        <m:sty m:val="p"/>
                      </m:rPr>
                      <a:rPr lang="fr-FR" sz="2000" b="0" i="0" smtClean="0">
                        <a:solidFill>
                          <a:schemeClr val="tx1"/>
                        </a:solidFill>
                      </a:rPr>
                      <m:t>Gascogne</m:t>
                    </m:r>
                    <m:r>
                      <a:rPr lang="fr-FR" sz="2000" b="0" i="0" smtClean="0">
                        <a:solidFill>
                          <a:schemeClr val="tx1"/>
                        </a:solidFill>
                      </a:rPr>
                      <m:t> </m:t>
                    </m:r>
                  </m:oMath>
                </a14:m>
                <a:r>
                  <a:rPr lang="fr-FR" sz="2000" dirty="0" smtClean="0">
                    <a:solidFill>
                      <a:schemeClr val="tx1"/>
                    </a:solidFill>
                  </a:rPr>
                  <a:t> </a:t>
                </a:r>
                <a:endParaRPr lang="fr-FR" sz="2000" dirty="0">
                  <a:solidFill>
                    <a:schemeClr val="tx1"/>
                  </a:solidFill>
                </a:endParaRPr>
              </a:p>
            </p:txBody>
          </p:sp>
        </mc:Choice>
        <mc:Fallback>
          <p:sp>
            <p:nvSpPr>
              <p:cNvPr id="6" name="ZoneTexte 5"/>
              <p:cNvSpPr txBox="1">
                <a:spLocks noRot="1" noChangeAspect="1" noMove="1" noResize="1" noEditPoints="1" noAdjustHandles="1" noChangeArrowheads="1" noChangeShapeType="1" noTextEdit="1"/>
              </p:cNvSpPr>
              <p:nvPr/>
            </p:nvSpPr>
            <p:spPr>
              <a:xfrm>
                <a:off x="2045594" y="4384599"/>
                <a:ext cx="5190186" cy="400110"/>
              </a:xfrm>
              <a:prstGeom prst="rect">
                <a:avLst/>
              </a:prstGeom>
              <a:blipFill rotWithShape="0">
                <a:blip r:embed="rId4"/>
                <a:stretch>
                  <a:fillRect l="-1293" t="-7576" b="-2575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p:cNvSpPr txBox="1"/>
              <p:nvPr/>
            </p:nvSpPr>
            <p:spPr>
              <a:xfrm>
                <a:off x="2045594" y="4904948"/>
                <a:ext cx="6325674" cy="439736"/>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rPr>
                      <m:t>ù </m:t>
                    </m:r>
                    <m:sSub>
                      <m:sSubPr>
                        <m:ctrlPr>
                          <a:rPr lang="fr-FR" sz="2000" b="0" i="1" smtClean="0">
                            <a:solidFill>
                              <a:schemeClr val="tx1"/>
                            </a:solidFill>
                          </a:rPr>
                        </m:ctrlPr>
                      </m:sSubPr>
                      <m:e>
                        <m:r>
                          <a:rPr lang="fr-FR" sz="2000" b="0" i="1" smtClean="0">
                            <a:solidFill>
                              <a:schemeClr val="tx1"/>
                            </a:solidFill>
                          </a:rPr>
                          <m:t>𝔽</m:t>
                        </m:r>
                      </m:e>
                      <m:sub>
                        <m:r>
                          <a:rPr lang="fr-FR" sz="2000" b="0" i="1" smtClean="0">
                            <a:solidFill>
                              <a:schemeClr val="tx1"/>
                            </a:solidFill>
                            <a:ea typeface="Cambria Math" panose="02040503050406030204" pitchFamily="18" charset="0"/>
                          </a:rPr>
                          <m:t>𝛿</m:t>
                        </m:r>
                      </m:sub>
                    </m:sSub>
                    <m:d>
                      <m:dPr>
                        <m:ctrlPr>
                          <a:rPr lang="fr-FR" sz="2000" b="0" i="1" smtClean="0">
                            <a:solidFill>
                              <a:schemeClr val="tx1"/>
                            </a:solidFill>
                            <a:ea typeface="Cambria Math" panose="02040503050406030204" pitchFamily="18" charset="0"/>
                          </a:rPr>
                        </m:ctrlPr>
                      </m:dPr>
                      <m:e>
                        <m:r>
                          <a:rPr lang="fr-FR" sz="2000" i="1" smtClean="0">
                            <a:solidFill>
                              <a:schemeClr val="tx1"/>
                            </a:solidFill>
                          </a:rPr>
                          <m:t>𝕏</m:t>
                        </m:r>
                        <m:d>
                          <m:dPr>
                            <m:ctrlPr>
                              <a:rPr lang="fr-FR" sz="2000" b="0" i="1" smtClean="0">
                                <a:solidFill>
                                  <a:schemeClr val="tx1"/>
                                </a:solidFill>
                              </a:rPr>
                            </m:ctrlPr>
                          </m:dPr>
                          <m:e>
                            <m:r>
                              <a:rPr lang="fr-FR" sz="2000" b="0" i="1" smtClean="0">
                                <a:solidFill>
                                  <a:schemeClr val="tx1"/>
                                </a:solidFill>
                              </a:rPr>
                              <m:t>𝑡</m:t>
                            </m:r>
                            <m:r>
                              <a:rPr lang="fr-FR" sz="2000" b="0" i="1" smtClean="0">
                                <a:solidFill>
                                  <a:schemeClr val="tx1"/>
                                </a:solidFill>
                              </a:rPr>
                              <m:t>−</m:t>
                            </m:r>
                            <m:r>
                              <a:rPr lang="fr-FR" sz="2000" b="0" i="1" smtClean="0">
                                <a:solidFill>
                                  <a:schemeClr val="tx1"/>
                                </a:solidFill>
                                <a:ea typeface="Cambria Math" panose="02040503050406030204" pitchFamily="18" charset="0"/>
                              </a:rPr>
                              <m:t>𝛿</m:t>
                            </m:r>
                          </m:e>
                        </m:d>
                      </m:e>
                    </m:d>
                    <m:r>
                      <a:rPr lang="fr-FR" sz="2000" b="0" i="1" smtClean="0">
                        <a:solidFill>
                          <a:schemeClr val="tx1"/>
                        </a:solidFill>
                      </a:rPr>
                      <m:t> </m:t>
                    </m:r>
                    <m:r>
                      <a:rPr lang="fr-FR" sz="2000" b="0" i="1" smtClean="0">
                        <a:solidFill>
                          <a:schemeClr val="tx1"/>
                        </a:solidFill>
                      </a:rPr>
                      <m:t>𝑒𝑠𝑡</m:t>
                    </m:r>
                    <m:r>
                      <a:rPr lang="fr-FR" sz="2000" b="0" i="1" smtClean="0">
                        <a:solidFill>
                          <a:schemeClr val="tx1"/>
                        </a:solidFill>
                      </a:rPr>
                      <m:t> </m:t>
                    </m:r>
                    <m:r>
                      <a:rPr lang="fr-FR" sz="2000" b="0" i="1" smtClean="0">
                        <a:solidFill>
                          <a:schemeClr val="tx1"/>
                        </a:solidFill>
                      </a:rPr>
                      <m:t>𝑙𝑒</m:t>
                    </m:r>
                    <m:r>
                      <a:rPr lang="fr-FR" sz="2000" b="0" i="1" smtClean="0">
                        <a:solidFill>
                          <a:schemeClr val="tx1"/>
                        </a:solidFill>
                      </a:rPr>
                      <m:t> </m:t>
                    </m:r>
                    <m:r>
                      <a:rPr lang="fr-FR" sz="2000" b="0" i="1" smtClean="0">
                        <a:solidFill>
                          <a:schemeClr val="tx1"/>
                        </a:solidFill>
                      </a:rPr>
                      <m:t>𝑝𝑎𝑠𝑠</m:t>
                    </m:r>
                    <m:r>
                      <a:rPr lang="fr-FR" sz="2000" b="0" i="1" smtClean="0">
                        <a:solidFill>
                          <a:schemeClr val="tx1"/>
                        </a:solidFill>
                      </a:rPr>
                      <m:t>é </m:t>
                    </m:r>
                    <m:r>
                      <a:rPr lang="fr-FR" sz="2000" b="0" i="1" smtClean="0">
                        <a:solidFill>
                          <a:schemeClr val="tx1"/>
                        </a:solidFill>
                      </a:rPr>
                      <m:t>𝑑𝑒</m:t>
                    </m:r>
                    <m:r>
                      <a:rPr lang="fr-FR" sz="2000" b="0" i="1" smtClean="0">
                        <a:solidFill>
                          <a:schemeClr val="tx1"/>
                        </a:solidFill>
                      </a:rPr>
                      <m:t> </m:t>
                    </m:r>
                    <m:r>
                      <a:rPr lang="fr-FR" sz="2000" b="0" i="1" smtClean="0">
                        <a:solidFill>
                          <a:schemeClr val="tx1"/>
                        </a:solidFill>
                      </a:rPr>
                      <m:t>𝑙𝑎</m:t>
                    </m:r>
                    <m:r>
                      <a:rPr lang="fr-FR" sz="2000" b="0" i="1" smtClean="0">
                        <a:solidFill>
                          <a:schemeClr val="tx1"/>
                        </a:solidFill>
                      </a:rPr>
                      <m:t> </m:t>
                    </m:r>
                    <m:r>
                      <a:rPr lang="fr-FR" sz="2000" b="0" i="1" smtClean="0">
                        <a:solidFill>
                          <a:schemeClr val="tx1"/>
                        </a:solidFill>
                      </a:rPr>
                      <m:t>𝑠𝑒𝑐𝑢𝑟𝑒</m:t>
                    </m:r>
                    <m:r>
                      <a:rPr lang="fr-FR" sz="2000" b="0" i="1" smtClean="0">
                        <a:solidFill>
                          <a:schemeClr val="tx1"/>
                        </a:solidFill>
                      </a:rPr>
                      <m:t> </m:t>
                    </m:r>
                    <m:r>
                      <a:rPr lang="fr-FR" sz="2000" b="0" i="1" smtClean="0">
                        <a:solidFill>
                          <a:schemeClr val="tx1"/>
                        </a:solidFill>
                      </a:rPr>
                      <m:t>𝑧𝑜𝑛𝑒</m:t>
                    </m:r>
                  </m:oMath>
                </a14:m>
                <a:endParaRPr lang="fr-FR" sz="2000" dirty="0">
                  <a:solidFill>
                    <a:schemeClr val="tx1"/>
                  </a:solidFill>
                </a:endParaRPr>
              </a:p>
            </p:txBody>
          </p:sp>
        </mc:Choice>
        <mc:Fallback>
          <p:sp>
            <p:nvSpPr>
              <p:cNvPr id="7" name="ZoneTexte 6"/>
              <p:cNvSpPr txBox="1">
                <a:spLocks noRot="1" noChangeAspect="1" noMove="1" noResize="1" noEditPoints="1" noAdjustHandles="1" noChangeArrowheads="1" noChangeShapeType="1" noTextEdit="1"/>
              </p:cNvSpPr>
              <p:nvPr/>
            </p:nvSpPr>
            <p:spPr>
              <a:xfrm>
                <a:off x="2045594" y="4904948"/>
                <a:ext cx="6325674" cy="439736"/>
              </a:xfrm>
              <a:prstGeom prst="rect">
                <a:avLst/>
              </a:prstGeom>
              <a:blipFill rotWithShape="0">
                <a:blip r:embed="rId5"/>
                <a:stretch>
                  <a:fillRect l="-1061" t="-2778" b="-2083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p:cNvSpPr txBox="1"/>
              <p:nvPr/>
            </p:nvSpPr>
            <p:spPr>
              <a:xfrm>
                <a:off x="2045593" y="5425297"/>
                <a:ext cx="8369995" cy="562526"/>
              </a:xfrm>
              <a:prstGeom prst="rect">
                <a:avLst/>
              </a:prstGeom>
              <a:noFill/>
            </p:spPr>
            <p:txBody>
              <a:bodyPr wrap="square" rtlCol="0">
                <a:spAutoFit/>
              </a:bodyPr>
              <a:lstStyle>
                <a:defPPr>
                  <a:defRPr lang="fr-FR"/>
                </a:defPPr>
              </a:lstStyle>
              <a:p>
                <a:r>
                  <a:rPr lang="fr-FR" sz="2000" dirty="0" smtClean="0">
                    <a:solidFill>
                      <a:schemeClr val="tx1"/>
                    </a:solidFill>
                  </a:rPr>
                  <a:t>O</a:t>
                </a:r>
                <a14:m>
                  <m:oMath xmlns:m="http://schemas.openxmlformats.org/officeDocument/2006/math">
                    <m:r>
                      <a:rPr lang="fr-FR" sz="2000" b="0" i="0" smtClean="0">
                        <a:solidFill>
                          <a:schemeClr val="tx1"/>
                        </a:solidFill>
                      </a:rPr>
                      <m:t>ù</m:t>
                    </m:r>
                    <m:nary>
                      <m:naryPr>
                        <m:chr m:val="⋂"/>
                        <m:supHide m:val="on"/>
                        <m:ctrlPr>
                          <a:rPr lang="fr-FR" sz="2000" b="0" i="1" smtClean="0">
                            <a:solidFill>
                              <a:schemeClr val="tx1"/>
                            </a:solidFill>
                          </a:rPr>
                        </m:ctrlPr>
                      </m:naryPr>
                      <m:sub>
                        <m:r>
                          <m:rPr>
                            <m:brk m:alnAt="7"/>
                          </m:rPr>
                          <a:rPr lang="fr-FR" sz="2000" b="0" i="1" smtClean="0">
                            <a:solidFill>
                              <a:schemeClr val="tx1"/>
                            </a:solidFill>
                          </a:rPr>
                          <m:t>𝑖</m:t>
                        </m:r>
                      </m:sub>
                      <m:sup/>
                      <m:e>
                        <m:sSubSup>
                          <m:sSubSupPr>
                            <m:ctrlPr>
                              <a:rPr lang="fr-FR" sz="2000" b="0" i="1" smtClean="0">
                                <a:solidFill>
                                  <a:schemeClr val="tx1"/>
                                </a:solidFill>
                              </a:rPr>
                            </m:ctrlPr>
                          </m:sSubSupPr>
                          <m:e>
                            <m:r>
                              <a:rPr lang="fr-FR" sz="2000" b="0" i="1" smtClean="0">
                                <a:solidFill>
                                  <a:schemeClr val="tx1"/>
                                </a:solidFill>
                              </a:rPr>
                              <m:t>𝑔</m:t>
                            </m:r>
                          </m:e>
                          <m:sub>
                            <m:sSub>
                              <m:sSubPr>
                                <m:ctrlPr>
                                  <a:rPr lang="fr-FR" sz="2000" b="0" i="1" smtClean="0">
                                    <a:solidFill>
                                      <a:schemeClr val="tx1"/>
                                    </a:solidFill>
                                  </a:rPr>
                                </m:ctrlPr>
                              </m:sSubPr>
                              <m:e>
                                <m:r>
                                  <a:rPr lang="fr-FR" sz="2000" b="0" i="1" smtClean="0">
                                    <a:solidFill>
                                      <a:schemeClr val="tx1"/>
                                    </a:solidFill>
                                  </a:rPr>
                                  <m:t>𝑎</m:t>
                                </m:r>
                              </m:e>
                              <m:sub>
                                <m:r>
                                  <a:rPr lang="fr-FR" sz="2000" b="0" i="1" smtClean="0">
                                    <a:solidFill>
                                      <a:schemeClr val="tx1"/>
                                    </a:solidFill>
                                  </a:rPr>
                                  <m:t>𝑖</m:t>
                                </m:r>
                                <m:d>
                                  <m:dPr>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𝑡</m:t>
                                        </m:r>
                                      </m:e>
                                      <m:sub>
                                        <m:r>
                                          <a:rPr lang="fr-FR" sz="2000" b="0" i="1" smtClean="0">
                                            <a:solidFill>
                                              <a:schemeClr val="tx1"/>
                                            </a:solidFill>
                                          </a:rPr>
                                          <m:t>1</m:t>
                                        </m:r>
                                      </m:sub>
                                    </m:sSub>
                                  </m:e>
                                </m:d>
                              </m:sub>
                            </m:sSub>
                          </m:sub>
                          <m:sup>
                            <m:r>
                              <a:rPr lang="fr-FR" sz="2000" b="0" i="1" smtClean="0">
                                <a:solidFill>
                                  <a:schemeClr val="tx1"/>
                                </a:solidFill>
                              </a:rPr>
                              <m:t>−1</m:t>
                            </m:r>
                          </m:sup>
                        </m:sSubSup>
                        <m:r>
                          <a:rPr lang="fr-FR" sz="2000" b="0" i="1" smtClean="0">
                            <a:solidFill>
                              <a:schemeClr val="tx1"/>
                            </a:solidFill>
                          </a:rPr>
                          <m:t>(</m:t>
                        </m:r>
                        <m:d>
                          <m:dPr>
                            <m:begChr m:val="["/>
                            <m:endChr m:val="]"/>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𝑑</m:t>
                                </m:r>
                              </m:e>
                              <m:sub>
                                <m:r>
                                  <a:rPr lang="fr-FR" sz="2000" b="0" i="1" smtClean="0">
                                    <a:solidFill>
                                      <a:schemeClr val="tx1"/>
                                    </a:solidFill>
                                  </a:rPr>
                                  <m:t>𝑖</m:t>
                                </m:r>
                              </m:sub>
                            </m:sSub>
                            <m:d>
                              <m:dPr>
                                <m:ctrlPr>
                                  <a:rPr lang="fr-FR" sz="2000" b="0" i="1" smtClean="0">
                                    <a:solidFill>
                                      <a:schemeClr val="tx1"/>
                                    </a:solidFill>
                                  </a:rPr>
                                </m:ctrlPr>
                              </m:dPr>
                              <m:e>
                                <m:sSub>
                                  <m:sSubPr>
                                    <m:ctrlPr>
                                      <a:rPr lang="fr-FR" sz="2000" b="0" i="1" smtClean="0">
                                        <a:solidFill>
                                          <a:schemeClr val="tx1"/>
                                        </a:solidFill>
                                      </a:rPr>
                                    </m:ctrlPr>
                                  </m:sSubPr>
                                  <m:e>
                                    <m:r>
                                      <a:rPr lang="fr-FR" sz="2000" b="0" i="1" smtClean="0">
                                        <a:solidFill>
                                          <a:schemeClr val="tx1"/>
                                        </a:solidFill>
                                      </a:rPr>
                                      <m:t>𝑡</m:t>
                                    </m:r>
                                  </m:e>
                                  <m:sub>
                                    <m:r>
                                      <a:rPr lang="fr-FR" sz="2000" b="0" i="1" smtClean="0">
                                        <a:solidFill>
                                          <a:schemeClr val="tx1"/>
                                        </a:solidFill>
                                      </a:rPr>
                                      <m:t>1</m:t>
                                    </m:r>
                                  </m:sub>
                                </m:sSub>
                              </m:e>
                            </m:d>
                            <m:r>
                              <a:rPr lang="fr-FR" sz="2000" b="0" i="1" smtClean="0">
                                <a:solidFill>
                                  <a:schemeClr val="tx1"/>
                                </a:solidFill>
                              </a:rPr>
                              <m:t>,</m:t>
                            </m:r>
                            <m:r>
                              <a:rPr lang="fr-FR" sz="2000" b="0" i="1" smtClean="0">
                                <a:solidFill>
                                  <a:schemeClr val="tx1"/>
                                </a:solidFill>
                                <a:ea typeface="Cambria Math" panose="02040503050406030204" pitchFamily="18" charset="0"/>
                              </a:rPr>
                              <m:t>∞</m:t>
                            </m:r>
                          </m:e>
                        </m:d>
                        <m:r>
                          <a:rPr lang="fr-FR" sz="2000" b="0" i="1" smtClean="0">
                            <a:solidFill>
                              <a:schemeClr val="tx1"/>
                            </a:solidFill>
                            <a:ea typeface="Cambria Math" panose="02040503050406030204" pitchFamily="18" charset="0"/>
                          </a:rPr>
                          <m:t>)</m:t>
                        </m:r>
                      </m:e>
                    </m:nary>
                    <m:r>
                      <m:rPr>
                        <m:sty m:val="p"/>
                      </m:rPr>
                      <a:rPr lang="fr-FR" sz="2000" b="0" i="0" smtClean="0">
                        <a:solidFill>
                          <a:schemeClr val="tx1"/>
                        </a:solidFill>
                      </a:rPr>
                      <m:t>est</m:t>
                    </m:r>
                    <m:r>
                      <a:rPr lang="fr-FR" sz="2000" b="0" i="0" smtClean="0">
                        <a:solidFill>
                          <a:schemeClr val="tx1"/>
                        </a:solidFill>
                      </a:rPr>
                      <m:t> </m:t>
                    </m:r>
                    <m:r>
                      <m:rPr>
                        <m:sty m:val="p"/>
                      </m:rPr>
                      <a:rPr lang="fr-FR" sz="2000" b="0" i="0" smtClean="0">
                        <a:solidFill>
                          <a:schemeClr val="tx1"/>
                        </a:solidFill>
                      </a:rPr>
                      <m:t>la</m:t>
                    </m:r>
                    <m:r>
                      <a:rPr lang="fr-FR" sz="2000" b="0" i="0" smtClean="0">
                        <a:solidFill>
                          <a:schemeClr val="tx1"/>
                        </a:solidFill>
                      </a:rPr>
                      <m:t> </m:t>
                    </m:r>
                    <m:r>
                      <m:rPr>
                        <m:sty m:val="p"/>
                      </m:rPr>
                      <a:rPr lang="fr-FR" sz="2000" b="0" i="0" smtClean="0">
                        <a:solidFill>
                          <a:schemeClr val="tx1"/>
                        </a:solidFill>
                      </a:rPr>
                      <m:t>repr</m:t>
                    </m:r>
                    <m:r>
                      <a:rPr lang="fr-FR" sz="2000" b="0" i="0" smtClean="0">
                        <a:solidFill>
                          <a:schemeClr val="tx1"/>
                        </a:solidFill>
                      </a:rPr>
                      <m:t>é</m:t>
                    </m:r>
                    <m:r>
                      <m:rPr>
                        <m:sty m:val="p"/>
                      </m:rPr>
                      <a:rPr lang="fr-FR" sz="2000" b="0" i="0" smtClean="0">
                        <a:solidFill>
                          <a:schemeClr val="tx1"/>
                        </a:solidFill>
                      </a:rPr>
                      <m:t>sentation</m:t>
                    </m:r>
                    <m:r>
                      <a:rPr lang="fr-FR" sz="2000" b="0" i="0" smtClean="0">
                        <a:solidFill>
                          <a:schemeClr val="tx1"/>
                        </a:solidFill>
                      </a:rPr>
                      <m:t> </m:t>
                    </m:r>
                    <m:r>
                      <m:rPr>
                        <m:sty m:val="p"/>
                      </m:rPr>
                      <a:rPr lang="fr-FR" sz="2000" b="0" i="0" smtClean="0">
                        <a:solidFill>
                          <a:schemeClr val="tx1"/>
                        </a:solidFill>
                      </a:rPr>
                      <m:t>instantan</m:t>
                    </m:r>
                    <m:r>
                      <a:rPr lang="fr-FR" sz="2000" b="0" i="0" smtClean="0">
                        <a:solidFill>
                          <a:schemeClr val="tx1"/>
                        </a:solidFill>
                      </a:rPr>
                      <m:t>é</m:t>
                    </m:r>
                    <m:r>
                      <m:rPr>
                        <m:sty m:val="p"/>
                      </m:rPr>
                      <a:rPr lang="fr-FR" sz="2000" b="0" i="0" smtClean="0">
                        <a:solidFill>
                          <a:schemeClr val="tx1"/>
                        </a:solidFill>
                      </a:rPr>
                      <m:t>e</m:t>
                    </m:r>
                    <m:r>
                      <a:rPr lang="fr-FR" sz="2000" b="0" i="0" smtClean="0">
                        <a:solidFill>
                          <a:schemeClr val="tx1"/>
                        </a:solidFill>
                      </a:rPr>
                      <m:t> </m:t>
                    </m:r>
                    <m:r>
                      <m:rPr>
                        <m:sty m:val="p"/>
                      </m:rPr>
                      <a:rPr lang="fr-FR" sz="2000" b="0" i="0" smtClean="0">
                        <a:solidFill>
                          <a:schemeClr val="tx1"/>
                        </a:solidFill>
                      </a:rPr>
                      <m:t>de</m:t>
                    </m:r>
                    <m:r>
                      <a:rPr lang="fr-FR" sz="2000" b="0" i="0" smtClean="0">
                        <a:solidFill>
                          <a:schemeClr val="tx1"/>
                        </a:solidFill>
                      </a:rPr>
                      <m:t> </m:t>
                    </m:r>
                    <m:r>
                      <m:rPr>
                        <m:sty m:val="p"/>
                      </m:rPr>
                      <a:rPr lang="fr-FR" sz="2000" b="0" i="0" smtClean="0">
                        <a:solidFill>
                          <a:schemeClr val="tx1"/>
                        </a:solidFill>
                      </a:rPr>
                      <m:t>la</m:t>
                    </m:r>
                    <m:r>
                      <a:rPr lang="fr-FR" sz="2000" b="0" i="0" smtClean="0">
                        <a:solidFill>
                          <a:schemeClr val="tx1"/>
                        </a:solidFill>
                      </a:rPr>
                      <m:t> </m:t>
                    </m:r>
                    <m:r>
                      <m:rPr>
                        <m:sty m:val="p"/>
                      </m:rPr>
                      <a:rPr lang="fr-FR" sz="2000" b="0" i="0" smtClean="0">
                        <a:solidFill>
                          <a:schemeClr val="tx1"/>
                        </a:solidFill>
                      </a:rPr>
                      <m:t>secure</m:t>
                    </m:r>
                    <m:r>
                      <a:rPr lang="fr-FR" sz="2000" b="0" i="0" smtClean="0">
                        <a:solidFill>
                          <a:schemeClr val="tx1"/>
                        </a:solidFill>
                      </a:rPr>
                      <m:t> </m:t>
                    </m:r>
                    <m:r>
                      <m:rPr>
                        <m:sty m:val="p"/>
                      </m:rPr>
                      <a:rPr lang="fr-FR" sz="2000" b="0" i="0" smtClean="0">
                        <a:solidFill>
                          <a:schemeClr val="tx1"/>
                        </a:solidFill>
                      </a:rPr>
                      <m:t>zone</m:t>
                    </m:r>
                  </m:oMath>
                </a14:m>
                <a:endParaRPr lang="fr-FR" sz="2000" dirty="0">
                  <a:solidFill>
                    <a:schemeClr val="tx1"/>
                  </a:solidFill>
                </a:endParaRPr>
              </a:p>
            </p:txBody>
          </p:sp>
        </mc:Choice>
        <mc:Fallback>
          <p:sp>
            <p:nvSpPr>
              <p:cNvPr id="8" name="ZoneTexte 7"/>
              <p:cNvSpPr txBox="1">
                <a:spLocks noRot="1" noChangeAspect="1" noMove="1" noResize="1" noEditPoints="1" noAdjustHandles="1" noChangeArrowheads="1" noChangeShapeType="1" noTextEdit="1"/>
              </p:cNvSpPr>
              <p:nvPr/>
            </p:nvSpPr>
            <p:spPr>
              <a:xfrm>
                <a:off x="2045593" y="5425297"/>
                <a:ext cx="8369995" cy="562526"/>
              </a:xfrm>
              <a:prstGeom prst="rect">
                <a:avLst/>
              </a:prstGeom>
              <a:blipFill rotWithShape="0">
                <a:blip r:embed="rId6"/>
                <a:stretch>
                  <a:fillRect l="-801" t="-65217" b="-79348"/>
                </a:stretch>
              </a:blipFill>
            </p:spPr>
            <p:txBody>
              <a:bodyPr/>
              <a:lstStyle/>
              <a:p>
                <a:r>
                  <a:rPr lang="fr-FR">
                    <a:noFill/>
                  </a:rPr>
                  <a:t> </a:t>
                </a:r>
              </a:p>
            </p:txBody>
          </p:sp>
        </mc:Fallback>
      </mc:AlternateContent>
      <p:sp>
        <p:nvSpPr>
          <p:cNvPr id="2" name="Titre 1"/>
          <p:cNvSpPr>
            <a:spLocks noGrp="1"/>
          </p:cNvSpPr>
          <p:nvPr>
            <p:ph type="title"/>
          </p:nvPr>
        </p:nvSpPr>
        <p:spPr/>
        <p:txBody>
          <a:bodyPr/>
          <a:lstStyle/>
          <a:p>
            <a:r>
              <a:rPr lang="fr-FR" dirty="0" smtClean="0"/>
              <a:t>Zone de sécurité</a:t>
            </a:r>
            <a:endParaRPr lang="fr-FR" dirty="0"/>
          </a:p>
        </p:txBody>
      </p:sp>
    </p:spTree>
    <p:extLst>
      <p:ext uri="{BB962C8B-B14F-4D97-AF65-F5344CB8AC3E}">
        <p14:creationId xmlns:p14="http://schemas.microsoft.com/office/powerpoint/2010/main" val="209226683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Algorithme </a:t>
            </a:r>
            <a:r>
              <a:rPr lang="fr-FR" dirty="0" err="1" smtClean="0"/>
              <a:t>Sivia</a:t>
            </a:r>
            <a:endParaRPr lang="fr-FR" dirty="0"/>
          </a:p>
        </p:txBody>
      </p:sp>
      <p:pic>
        <p:nvPicPr>
          <p:cNvPr id="4" name="Image 7"/>
          <p:cNvPicPr>
            <a:picLocks noGrp="1" noChangeAspect="1"/>
          </p:cNvPicPr>
          <p:nvPr>
            <p:ph idx="1"/>
          </p:nvPr>
        </p:nvPicPr>
        <p:blipFill>
          <a:blip r:embed="rId2"/>
          <a:stretch>
            <a:fillRect/>
          </a:stretch>
        </p:blipFill>
        <p:spPr>
          <a:xfrm>
            <a:off x="3069985" y="1943100"/>
            <a:ext cx="7559915" cy="3571504"/>
          </a:xfrm>
          <a:prstGeom prst="rect">
            <a:avLst/>
          </a:prstGeom>
          <a:noFill/>
          <a:ln>
            <a:noFill/>
          </a:ln>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209529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Objectifs souhaités</a:t>
            </a:r>
            <a:endParaRPr lang="fr-FR" dirty="0"/>
          </a:p>
        </p:txBody>
      </p:sp>
      <p:pic>
        <p:nvPicPr>
          <p:cNvPr id="4" name="Espace réservé du contenu 3"/>
          <p:cNvPicPr>
            <a:picLocks noGrp="1" noChangeAspect="1"/>
          </p:cNvPicPr>
          <p:nvPr>
            <p:ph idx="1"/>
          </p:nvPr>
        </p:nvPicPr>
        <p:blipFill>
          <a:blip r:embed="rId2"/>
          <a:stretch>
            <a:fillRect/>
          </a:stretch>
        </p:blipFill>
        <p:spPr>
          <a:xfrm>
            <a:off x="1209676" y="1632463"/>
            <a:ext cx="10515600" cy="3728011"/>
          </a:xfrm>
          <a:prstGeom prst="rect">
            <a:avLst/>
          </a:prstGeom>
          <a:noFill/>
          <a:ln>
            <a:noFill/>
          </a:ln>
        </p:spPr>
      </p:pic>
      <p:sp>
        <p:nvSpPr>
          <p:cNvPr id="3" name="Espace réservé du pied de page 2"/>
          <p:cNvSpPr>
            <a:spLocks noGrp="1"/>
          </p:cNvSpPr>
          <p:nvPr>
            <p:ph type="ftr" sz="quarter" idx="3"/>
          </p:nvPr>
        </p:nvSpPr>
        <p:spPr/>
        <p:txBody>
          <a:bodyPr/>
          <a:lstStyle/>
          <a:p>
            <a:pPr algn="ctr"/>
            <a:r>
              <a:rPr lang="fr-FR" smtClean="0"/>
              <a:t>Projet Gascogne 2016 - 19 février 2016</a:t>
            </a:r>
            <a:endParaRPr lang="en-US" dirty="0"/>
          </a:p>
        </p:txBody>
      </p:sp>
      <p:sp>
        <p:nvSpPr>
          <p:cNvPr id="5" name="Espace réservé du numéro de diapositive 4"/>
          <p:cNvSpPr>
            <a:spLocks noGrp="1"/>
          </p:cNvSpPr>
          <p:nvPr>
            <p:ph type="sldNum" sz="quarter" idx="4"/>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576571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TM03457496[[fn=Parallaxe]]</Template>
  <TotalTime>168</TotalTime>
  <Words>1415</Words>
  <Application>Microsoft Office PowerPoint</Application>
  <PresentationFormat>Grand écran</PresentationFormat>
  <Paragraphs>359</Paragraphs>
  <Slides>55</Slides>
  <Notes>13</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55</vt:i4>
      </vt:variant>
    </vt:vector>
  </HeadingPairs>
  <TitlesOfParts>
    <vt:vector size="62" baseType="lpstr">
      <vt:lpstr>Arial</vt:lpstr>
      <vt:lpstr>Calibri</vt:lpstr>
      <vt:lpstr>Calibri Light</vt:lpstr>
      <vt:lpstr>Cambria Math</vt:lpstr>
      <vt:lpstr>Corbel</vt:lpstr>
      <vt:lpstr>Wingdings</vt:lpstr>
      <vt:lpstr>Parallaxe</vt:lpstr>
      <vt:lpstr>Surveillance du Golfe de Gascogne</vt:lpstr>
      <vt:lpstr>Sommaire</vt:lpstr>
      <vt:lpstr>Sommaire</vt:lpstr>
      <vt:lpstr>Introduction</vt:lpstr>
      <vt:lpstr>Introduction</vt:lpstr>
      <vt:lpstr>Sommaire</vt:lpstr>
      <vt:lpstr>Zone de sécurité</vt:lpstr>
      <vt:lpstr>Algorithme Sivia</vt:lpstr>
      <vt:lpstr>Objectifs souhaités</vt:lpstr>
      <vt:lpstr>Golfe de Gascogne</vt:lpstr>
      <vt:lpstr>Test SIVIA ImageToBoxes</vt:lpstr>
      <vt:lpstr>Image intégrale</vt:lpstr>
      <vt:lpstr>Image intégrale</vt:lpstr>
      <vt:lpstr>Estimation de la zone au temps t</vt:lpstr>
      <vt:lpstr>Avec des séparateurs</vt:lpstr>
      <vt:lpstr>Avec inversion d'ensembles épais</vt:lpstr>
      <vt:lpstr>Sur plusieurs robots</vt:lpstr>
      <vt:lpstr>Sur plusieurs robots</vt:lpstr>
      <vt:lpstr>Correction des chevauchements</vt:lpstr>
      <vt:lpstr>Trace des robots</vt:lpstr>
      <vt:lpstr>Trace des robots</vt:lpstr>
      <vt:lpstr>Trace des robots</vt:lpstr>
      <vt:lpstr>Trace des robots</vt:lpstr>
      <vt:lpstr>Secure Zone Non Validée</vt:lpstr>
      <vt:lpstr>Secure Zone Validée</vt:lpstr>
      <vt:lpstr>Sommaire</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Evolution de la trajectoire de l’ellipse </vt:lpstr>
      <vt:lpstr>Sommaire</vt:lpstr>
      <vt:lpstr>Régulation par champ de potentiels</vt:lpstr>
      <vt:lpstr>Commande proportionnelle du robot </vt:lpstr>
      <vt:lpstr>Architecture de régulation par champ de potentiel</vt:lpstr>
      <vt:lpstr>Test par simulation</vt:lpstr>
      <vt:lpstr>Simulation dans le Golfe de Gascogne</vt:lpstr>
      <vt:lpstr>Sommaire</vt:lpstr>
      <vt:lpstr>Linéarisation par bouclage</vt:lpstr>
      <vt:lpstr>Sommaire</vt:lpstr>
      <vt:lpstr>Présentation PowerPoint</vt:lpstr>
      <vt:lpstr>Présentation PowerPoint</vt:lpstr>
      <vt:lpstr>Communication client/serveur</vt:lpstr>
      <vt:lpstr>Structure du Code</vt:lpstr>
      <vt:lpstr>Matériel</vt:lpstr>
      <vt:lpstr>Matériel</vt:lpstr>
      <vt:lpstr>Trame GPS</vt:lpstr>
      <vt:lpstr>Conversion en coordonnées UTM (universal tranverse mercator)</vt:lpstr>
      <vt:lpstr>Démonstration</vt:lpstr>
      <vt:lpstr>Sommaire</vt:lpstr>
      <vt:lpstr>Conclusion</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Surveillance du Golfe de Gascogne</dc:title>
  <dc:creator>Eric Mourre</dc:creator>
  <cp:lastModifiedBy>Eric Mourre</cp:lastModifiedBy>
  <cp:revision>41</cp:revision>
  <dcterms:created xsi:type="dcterms:W3CDTF">2016-02-19T08:32:10Z</dcterms:created>
  <dcterms:modified xsi:type="dcterms:W3CDTF">2016-02-19T12:14:10Z</dcterms:modified>
</cp:coreProperties>
</file>